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70" r:id="rId2"/>
    <p:sldId id="262" r:id="rId3"/>
    <p:sldId id="279" r:id="rId4"/>
    <p:sldId id="306" r:id="rId5"/>
    <p:sldId id="307" r:id="rId6"/>
    <p:sldId id="280" r:id="rId7"/>
    <p:sldId id="282" r:id="rId8"/>
    <p:sldId id="302" r:id="rId9"/>
    <p:sldId id="303" r:id="rId10"/>
    <p:sldId id="285" r:id="rId11"/>
    <p:sldId id="294" r:id="rId12"/>
    <p:sldId id="295" r:id="rId13"/>
    <p:sldId id="296" r:id="rId14"/>
    <p:sldId id="304" r:id="rId15"/>
    <p:sldId id="301" r:id="rId16"/>
    <p:sldId id="288" r:id="rId17"/>
    <p:sldId id="289" r:id="rId18"/>
    <p:sldId id="290" r:id="rId19"/>
    <p:sldId id="291" r:id="rId20"/>
    <p:sldId id="292" r:id="rId21"/>
    <p:sldId id="305" r:id="rId22"/>
    <p:sldId id="293" r:id="rId23"/>
    <p:sldId id="277"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006600"/>
    <a:srgbClr val="FF00FF"/>
    <a:srgbClr val="003399"/>
    <a:srgbClr val="000099"/>
    <a:srgbClr val="660033"/>
    <a:srgbClr val="660066"/>
    <a:srgbClr val="CC0099"/>
    <a:srgbClr val="990099"/>
    <a:srgbClr val="A5002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80" d="100"/>
          <a:sy n="80" d="100"/>
        </p:scale>
        <p:origin x="-1590" y="-13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587500-7DE5-4853-A2A6-94FAF4A391D6}" type="datetimeFigureOut">
              <a:rPr lang="en-US" smtClean="0"/>
              <a:pPr/>
              <a:t>10/12/2015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CA9150-325E-4B40-85A6-B80447EA391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CA9150-325E-4B40-85A6-B80447EA3917}"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CA9150-325E-4B40-85A6-B80447EA3917}" type="slidenum">
              <a:rPr lang="en-US" smtClean="0"/>
              <a:pPr/>
              <a:t>15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166A5B98-3AFE-44C4-843E-7F6F517D18C4}" type="datetimeFigureOut">
              <a:rPr lang="en-US" smtClean="0"/>
              <a:pPr/>
              <a:t>10/12/2015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66A5B98-3AFE-44C4-843E-7F6F517D18C4}" type="datetimeFigureOut">
              <a:rPr lang="en-US" smtClean="0"/>
              <a:pPr/>
              <a:t>10/12/2015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66A5B98-3AFE-44C4-843E-7F6F517D18C4}" type="datetimeFigureOut">
              <a:rPr lang="en-US" smtClean="0"/>
              <a:pPr/>
              <a:t>10/12/2015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66A5B98-3AFE-44C4-843E-7F6F517D18C4}" type="datetimeFigureOut">
              <a:rPr lang="en-US" smtClean="0"/>
              <a:pPr/>
              <a:t>10/12/2015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166A5B98-3AFE-44C4-843E-7F6F517D18C4}" type="datetimeFigureOut">
              <a:rPr lang="en-US" smtClean="0"/>
              <a:pPr/>
              <a:t>10/12/2015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94F2F5C2-FF6E-4E68-A3FF-D6B021E953CA}"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masterClrMapping/>
  </p:clrMapOvr>
  <p:transition spd="slow">
    <p:cover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166A5B98-3AFE-44C4-843E-7F6F517D18C4}" type="datetimeFigureOut">
              <a:rPr lang="en-US" smtClean="0"/>
              <a:pPr/>
              <a:t>10/12/2015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166A5B98-3AFE-44C4-843E-7F6F517D18C4}" type="datetimeFigureOut">
              <a:rPr lang="en-US" smtClean="0"/>
              <a:pPr/>
              <a:t>10/12/2015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94F2F5C2-FF6E-4E68-A3FF-D6B021E953CA}"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spd="slow">
    <p:cover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166A5B98-3AFE-44C4-843E-7F6F517D18C4}" type="datetimeFigureOut">
              <a:rPr lang="en-US" smtClean="0"/>
              <a:pPr/>
              <a:t>10/12/2015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66A5B98-3AFE-44C4-843E-7F6F517D18C4}" type="datetimeFigureOut">
              <a:rPr lang="en-US" smtClean="0"/>
              <a:pPr/>
              <a:t>10/12/2015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66A5B98-3AFE-44C4-843E-7F6F517D18C4}" type="datetimeFigureOut">
              <a:rPr lang="en-US" smtClean="0"/>
              <a:pPr/>
              <a:t>10/12/2015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166A5B98-3AFE-44C4-843E-7F6F517D18C4}" type="datetimeFigureOut">
              <a:rPr lang="en-US" smtClean="0"/>
              <a:pPr/>
              <a:t>10/12/2015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94F2F5C2-FF6E-4E68-A3FF-D6B021E953CA}"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spd="slow">
    <p:cover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166A5B98-3AFE-44C4-843E-7F6F517D18C4}" type="datetimeFigureOut">
              <a:rPr lang="en-US" smtClean="0"/>
              <a:pPr/>
              <a:t>10/12/2015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94F2F5C2-FF6E-4E68-A3FF-D6B021E953CA}"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cover dir="u"/>
  </p:transition>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gif"/><Relationship Id="rId1" Type="http://schemas.openxmlformats.org/officeDocument/2006/relationships/slideLayout" Target="../slideLayouts/slideLayout2.xml"/><Relationship Id="rId4" Type="http://schemas.openxmlformats.org/officeDocument/2006/relationships/image" Target="../media/image23.gif"/></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E:\IMAGE\10.jpg"/>
          <p:cNvPicPr>
            <a:picLocks noChangeAspect="1" noChangeArrowheads="1"/>
          </p:cNvPicPr>
          <p:nvPr/>
        </p:nvPicPr>
        <p:blipFill>
          <a:blip r:embed="rId2" cstate="print"/>
          <a:srcRect t="10000"/>
          <a:stretch>
            <a:fillRect/>
          </a:stretch>
        </p:blipFill>
        <p:spPr bwMode="auto">
          <a:xfrm>
            <a:off x="0" y="0"/>
            <a:ext cx="9144000" cy="6172200"/>
          </a:xfrm>
          <a:prstGeom prst="rect">
            <a:avLst/>
          </a:prstGeom>
          <a:noFill/>
        </p:spPr>
      </p:pic>
      <p:sp>
        <p:nvSpPr>
          <p:cNvPr id="6" name="Rectangle 5"/>
          <p:cNvSpPr/>
          <p:nvPr/>
        </p:nvSpPr>
        <p:spPr>
          <a:xfrm>
            <a:off x="0" y="4648200"/>
            <a:ext cx="9144000" cy="22098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04800" y="6248400"/>
            <a:ext cx="85344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752601" y="19812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- 7</a:t>
            </a:r>
          </a:p>
        </p:txBody>
      </p:sp>
      <p:sp>
        <p:nvSpPr>
          <p:cNvPr id="8" name="Title 1"/>
          <p:cNvSpPr txBox="1">
            <a:spLocks/>
          </p:cNvSpPr>
          <p:nvPr/>
        </p:nvSpPr>
        <p:spPr>
          <a:xfrm>
            <a:off x="1676400" y="4800600"/>
            <a:ext cx="57912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00"/>
                </a:solidFill>
                <a:latin typeface="Cooper Std Black" pitchFamily="18" charset="0"/>
                <a:ea typeface="+mj-ea"/>
                <a:cs typeface="Times New Roman" pitchFamily="18" charset="0"/>
              </a:rPr>
              <a:t>TEACHINGS OF JESUS</a:t>
            </a:r>
            <a:endParaRPr kumimoji="0" lang="en-US" sz="45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7</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4304943"/>
            <a:ext cx="8763000" cy="2400657"/>
          </a:xfrm>
          <a:prstGeom prst="rect">
            <a:avLst/>
          </a:prstGeom>
          <a:noFill/>
        </p:spPr>
        <p:txBody>
          <a:bodyPr wrap="square" rtlCol="0">
            <a:spAutoFit/>
          </a:bodyPr>
          <a:lstStyle/>
          <a:p>
            <a:pPr algn="just"/>
            <a:r>
              <a:rPr lang="en-US" sz="2500" dirty="0">
                <a:latin typeface="Arial Narrow" pitchFamily="34" charset="0"/>
                <a:ea typeface="Tahoma" pitchFamily="34" charset="0"/>
                <a:cs typeface="Times New Roman" pitchFamily="18" charset="0"/>
              </a:rPr>
              <a:t>	</a:t>
            </a:r>
            <a:r>
              <a:rPr lang="en-US" sz="2500" dirty="0">
                <a:solidFill>
                  <a:srgbClr val="FF00FF"/>
                </a:solidFill>
                <a:latin typeface="Arial Narrow" pitchFamily="34" charset="0"/>
                <a:ea typeface="Tahoma" pitchFamily="34" charset="0"/>
                <a:cs typeface="Times New Roman" pitchFamily="18" charset="0"/>
              </a:rPr>
              <a:t>The real spirit of  poverty consists in Evangelical Poverty. It is the mode of life with trust in God’s providence, not finding one’s satisfaction in the </a:t>
            </a:r>
            <a:r>
              <a:rPr lang="en-US" sz="2500" dirty="0" err="1">
                <a:solidFill>
                  <a:srgbClr val="FF00FF"/>
                </a:solidFill>
                <a:latin typeface="Arial Narrow" pitchFamily="34" charset="0"/>
                <a:ea typeface="Tahoma" pitchFamily="34" charset="0"/>
                <a:cs typeface="Times New Roman" pitchFamily="18" charset="0"/>
              </a:rPr>
              <a:t>adundance</a:t>
            </a:r>
            <a:r>
              <a:rPr lang="en-US" sz="2500" dirty="0">
                <a:solidFill>
                  <a:srgbClr val="FF00FF"/>
                </a:solidFill>
                <a:latin typeface="Arial Narrow" pitchFamily="34" charset="0"/>
                <a:ea typeface="Tahoma" pitchFamily="34" charset="0"/>
                <a:cs typeface="Times New Roman" pitchFamily="18" charset="0"/>
              </a:rPr>
              <a:t> of material goods. </a:t>
            </a:r>
            <a:r>
              <a:rPr lang="en-US" sz="2500" dirty="0">
                <a:latin typeface="Arial Narrow" pitchFamily="34" charset="0"/>
                <a:ea typeface="Tahoma" pitchFamily="34" charset="0"/>
                <a:cs typeface="Times New Roman" pitchFamily="18" charset="0"/>
              </a:rPr>
              <a:t>Jesus said: “ Blessed are the poor in spirit for theirs is the Kingdom of God” (Mt. 5:3). Those who have this spirit of poverty use their God-given gifts for the glory of God and for the good of their fellow-beings.</a:t>
            </a:r>
          </a:p>
        </p:txBody>
      </p:sp>
      <p:sp>
        <p:nvSpPr>
          <p:cNvPr id="8" name="TextBox 7"/>
          <p:cNvSpPr txBox="1"/>
          <p:nvPr/>
        </p:nvSpPr>
        <p:spPr>
          <a:xfrm>
            <a:off x="0" y="430649"/>
            <a:ext cx="9144000" cy="1708160"/>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VIRTUES THAT HELP TO CONQUER GREED</a:t>
            </a:r>
          </a:p>
          <a:p>
            <a:pPr algn="ctr"/>
            <a:r>
              <a:rPr lang="en-US" sz="3500" b="1" dirty="0">
                <a:solidFill>
                  <a:srgbClr val="00B0F0"/>
                </a:solidFill>
                <a:latin typeface="Cooper Std Black" pitchFamily="18" charset="0"/>
                <a:cs typeface="Times New Roman" pitchFamily="18" charset="0"/>
              </a:rPr>
              <a:t>SPIRIT OF POVERTY</a:t>
            </a:r>
          </a:p>
        </p:txBody>
      </p:sp>
      <p:pic>
        <p:nvPicPr>
          <p:cNvPr id="9218" name="Picture 2" descr="I:\CLASS 7\LESSON 11\IMAGE\08.jpg"/>
          <p:cNvPicPr>
            <a:picLocks noChangeAspect="1" noChangeArrowheads="1"/>
          </p:cNvPicPr>
          <p:nvPr/>
        </p:nvPicPr>
        <p:blipFill>
          <a:blip r:embed="rId2" cstate="print"/>
          <a:srcRect/>
          <a:stretch>
            <a:fillRect/>
          </a:stretch>
        </p:blipFill>
        <p:spPr bwMode="auto">
          <a:xfrm>
            <a:off x="2683934" y="2133600"/>
            <a:ext cx="3793066" cy="21336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3886200"/>
            <a:ext cx="8763000" cy="2785378"/>
          </a:xfrm>
          <a:prstGeom prst="rect">
            <a:avLst/>
          </a:prstGeom>
          <a:noFill/>
        </p:spPr>
        <p:txBody>
          <a:bodyPr wrap="square" rtlCol="0">
            <a:spAutoFit/>
          </a:bodyPr>
          <a:lstStyle/>
          <a:p>
            <a:pPr algn="just"/>
            <a:r>
              <a:rPr lang="en-US" sz="2500" dirty="0">
                <a:latin typeface="Arial Narrow" pitchFamily="34" charset="0"/>
                <a:ea typeface="Tahoma" pitchFamily="34" charset="0"/>
                <a:cs typeface="Times New Roman" pitchFamily="18" charset="0"/>
              </a:rPr>
              <a:t>	God is the true owner of wealth. Human beings are only the stewards of wealth. This connection leads a person to thrift. </a:t>
            </a:r>
            <a:r>
              <a:rPr lang="en-US" sz="2500" dirty="0">
                <a:solidFill>
                  <a:srgbClr val="FF00FF"/>
                </a:solidFill>
                <a:latin typeface="Arial Narrow" pitchFamily="34" charset="0"/>
                <a:ea typeface="Tahoma" pitchFamily="34" charset="0"/>
                <a:cs typeface="Times New Roman" pitchFamily="18" charset="0"/>
              </a:rPr>
              <a:t>Thrift is the mode of action of a person who spends only the money that is necessary for his life, and gives the rest of his wealth for the welfare of others. </a:t>
            </a:r>
            <a:r>
              <a:rPr lang="en-US" sz="2500" dirty="0">
                <a:latin typeface="Arial Narrow" pitchFamily="34" charset="0"/>
                <a:ea typeface="Tahoma" pitchFamily="34" charset="0"/>
                <a:cs typeface="Times New Roman" pitchFamily="18" charset="0"/>
              </a:rPr>
              <a:t>The number of persons who spends their wealth wantonly is increasing. God does not desire such a practice. The rich should have the realization that their wealth is God’s gift.</a:t>
            </a:r>
          </a:p>
        </p:txBody>
      </p:sp>
      <p:sp>
        <p:nvSpPr>
          <p:cNvPr id="8" name="TextBox 7"/>
          <p:cNvSpPr txBox="1"/>
          <p:nvPr/>
        </p:nvSpPr>
        <p:spPr>
          <a:xfrm>
            <a:off x="0" y="430649"/>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THRIFT</a:t>
            </a:r>
          </a:p>
        </p:txBody>
      </p:sp>
      <p:pic>
        <p:nvPicPr>
          <p:cNvPr id="10242" name="Picture 2" descr="I:\CLASS 7\LESSON 11\IMAGE\8.jpg"/>
          <p:cNvPicPr>
            <a:picLocks noChangeAspect="1" noChangeArrowheads="1"/>
          </p:cNvPicPr>
          <p:nvPr/>
        </p:nvPicPr>
        <p:blipFill>
          <a:blip r:embed="rId2" cstate="print"/>
          <a:srcRect/>
          <a:stretch>
            <a:fillRect/>
          </a:stretch>
        </p:blipFill>
        <p:spPr bwMode="auto">
          <a:xfrm>
            <a:off x="2192867" y="1066800"/>
            <a:ext cx="4741333" cy="26670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4572000"/>
            <a:ext cx="8763000" cy="2015936"/>
          </a:xfrm>
          <a:prstGeom prst="rect">
            <a:avLst/>
          </a:prstGeom>
          <a:noFill/>
        </p:spPr>
        <p:txBody>
          <a:bodyPr wrap="square" rtlCol="0">
            <a:spAutoFit/>
          </a:bodyPr>
          <a:lstStyle/>
          <a:p>
            <a:pPr algn="just"/>
            <a:r>
              <a:rPr lang="en-US" sz="2500" dirty="0">
                <a:latin typeface="Arial Narrow" pitchFamily="34" charset="0"/>
                <a:ea typeface="Tahoma" pitchFamily="34" charset="0"/>
                <a:cs typeface="Times New Roman" pitchFamily="18" charset="0"/>
              </a:rPr>
              <a:t>	</a:t>
            </a:r>
            <a:r>
              <a:rPr lang="en-US" sz="2500" dirty="0">
                <a:solidFill>
                  <a:srgbClr val="FF00FF"/>
                </a:solidFill>
                <a:latin typeface="Arial Narrow" pitchFamily="34" charset="0"/>
                <a:ea typeface="Tahoma" pitchFamily="34" charset="0"/>
                <a:cs typeface="Times New Roman" pitchFamily="18" charset="0"/>
              </a:rPr>
              <a:t>Generosity is a virtue that enables us help the poor and to contribute to the eradication of poverty by realizing that we are responsible for the poverty in this world.</a:t>
            </a:r>
            <a:r>
              <a:rPr lang="en-US" sz="2500" dirty="0">
                <a:latin typeface="Arial Narrow" pitchFamily="34" charset="0"/>
                <a:ea typeface="Tahoma" pitchFamily="34" charset="0"/>
                <a:cs typeface="Times New Roman" pitchFamily="18" charset="0"/>
              </a:rPr>
              <a:t> The basis of generosity is the good will to sacrifice one’s own comfort and help others in their needs. Only those who have the good will to share can be generous.</a:t>
            </a:r>
            <a:endParaRPr lang="en-US" sz="2500" dirty="0">
              <a:solidFill>
                <a:srgbClr val="FF0000"/>
              </a:solidFill>
              <a:latin typeface="Arial Narrow" pitchFamily="34" charset="0"/>
              <a:ea typeface="Tahoma" pitchFamily="34" charset="0"/>
              <a:cs typeface="Times New Roman" pitchFamily="18" charset="0"/>
            </a:endParaRPr>
          </a:p>
        </p:txBody>
      </p:sp>
      <p:sp>
        <p:nvSpPr>
          <p:cNvPr id="8" name="TextBox 7"/>
          <p:cNvSpPr txBox="1"/>
          <p:nvPr/>
        </p:nvSpPr>
        <p:spPr>
          <a:xfrm>
            <a:off x="0" y="430649"/>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GENEROSITY</a:t>
            </a:r>
          </a:p>
        </p:txBody>
      </p:sp>
      <p:pic>
        <p:nvPicPr>
          <p:cNvPr id="11266" name="Picture 2" descr="I:\CLASS 7\LESSON 11\IMAGE\09.jpg"/>
          <p:cNvPicPr>
            <a:picLocks noChangeAspect="1" noChangeArrowheads="1"/>
          </p:cNvPicPr>
          <p:nvPr/>
        </p:nvPicPr>
        <p:blipFill>
          <a:blip r:embed="rId2" cstate="print"/>
          <a:srcRect/>
          <a:stretch>
            <a:fillRect/>
          </a:stretch>
        </p:blipFill>
        <p:spPr bwMode="auto">
          <a:xfrm>
            <a:off x="1583266" y="1066800"/>
            <a:ext cx="5960534" cy="33528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4648200"/>
            <a:ext cx="8763000" cy="2015936"/>
          </a:xfrm>
          <a:prstGeom prst="rect">
            <a:avLst/>
          </a:prstGeom>
          <a:noFill/>
        </p:spPr>
        <p:txBody>
          <a:bodyPr wrap="square" rtlCol="0">
            <a:spAutoFit/>
          </a:bodyPr>
          <a:lstStyle/>
          <a:p>
            <a:pPr algn="just"/>
            <a:r>
              <a:rPr lang="en-US" sz="2500" dirty="0">
                <a:latin typeface="Arial Narrow" pitchFamily="34" charset="0"/>
                <a:ea typeface="Tahoma" pitchFamily="34" charset="0"/>
                <a:cs typeface="Times New Roman" pitchFamily="18" charset="0"/>
              </a:rPr>
              <a:t>	</a:t>
            </a:r>
            <a:r>
              <a:rPr lang="en-US" sz="2500" dirty="0">
                <a:solidFill>
                  <a:srgbClr val="FF00FF"/>
                </a:solidFill>
                <a:latin typeface="Arial Narrow" pitchFamily="34" charset="0"/>
                <a:ea typeface="Tahoma" pitchFamily="34" charset="0"/>
                <a:cs typeface="Times New Roman" pitchFamily="18" charset="0"/>
              </a:rPr>
              <a:t>It is the attitude of being satisfied with what God has given. It is a state of mind where one finds joy in what a God has given him, necessary for his life and not regretting what he has not. </a:t>
            </a:r>
            <a:r>
              <a:rPr lang="en-US" sz="2500" dirty="0">
                <a:latin typeface="Arial Narrow" pitchFamily="34" charset="0"/>
                <a:ea typeface="Tahoma" pitchFamily="34" charset="0"/>
                <a:cs typeface="Times New Roman" pitchFamily="18" charset="0"/>
              </a:rPr>
              <a:t>The thought that the most important thing in our life is seeking the kingdom of God and His justice will help us to develop this attitude.</a:t>
            </a:r>
            <a:endParaRPr lang="en-US" sz="2500" dirty="0">
              <a:solidFill>
                <a:srgbClr val="FF0000"/>
              </a:solidFill>
              <a:latin typeface="Arial Narrow" pitchFamily="34" charset="0"/>
              <a:ea typeface="Tahoma" pitchFamily="34" charset="0"/>
              <a:cs typeface="Times New Roman" pitchFamily="18" charset="0"/>
            </a:endParaRPr>
          </a:p>
        </p:txBody>
      </p:sp>
      <p:sp>
        <p:nvSpPr>
          <p:cNvPr id="8" name="TextBox 7"/>
          <p:cNvSpPr txBox="1"/>
          <p:nvPr/>
        </p:nvSpPr>
        <p:spPr>
          <a:xfrm>
            <a:off x="0" y="430649"/>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SATISFACTION</a:t>
            </a:r>
          </a:p>
        </p:txBody>
      </p:sp>
      <p:pic>
        <p:nvPicPr>
          <p:cNvPr id="12290" name="Picture 2" descr="I:\CLASS 7\LESSON 11\IMAGE\9.jpg"/>
          <p:cNvPicPr>
            <a:picLocks noChangeAspect="1" noChangeArrowheads="1"/>
          </p:cNvPicPr>
          <p:nvPr/>
        </p:nvPicPr>
        <p:blipFill>
          <a:blip r:embed="rId2" cstate="print"/>
          <a:srcRect/>
          <a:stretch>
            <a:fillRect/>
          </a:stretch>
        </p:blipFill>
        <p:spPr bwMode="auto">
          <a:xfrm>
            <a:off x="1524000" y="1066800"/>
            <a:ext cx="6096000" cy="34290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4267200"/>
            <a:ext cx="8763000" cy="2400657"/>
          </a:xfrm>
          <a:prstGeom prst="rect">
            <a:avLst/>
          </a:prstGeom>
          <a:noFill/>
        </p:spPr>
        <p:txBody>
          <a:bodyPr wrap="square" rtlCol="0">
            <a:spAutoFit/>
          </a:bodyPr>
          <a:lstStyle/>
          <a:p>
            <a:pPr algn="just"/>
            <a:r>
              <a:rPr lang="en-US" sz="2500" dirty="0">
                <a:latin typeface="Arial Narrow" pitchFamily="34" charset="0"/>
                <a:ea typeface="Tahoma" pitchFamily="34" charset="0"/>
                <a:cs typeface="Times New Roman" pitchFamily="18" charset="0"/>
              </a:rPr>
              <a:t>	Man is not the owner of nature, but only a steward. No one should possess natural resources for selfish purposes. Natural resources are for all. Man has to learn to nourish nature and not to exploit it unjustly. Only those who have made the nourishment and protection of nature a part of their life style, can use water, air, trees etc. Only in the measure they need and without wastage.</a:t>
            </a:r>
            <a:endParaRPr lang="en-US" sz="2500" dirty="0">
              <a:solidFill>
                <a:srgbClr val="FF0000"/>
              </a:solidFill>
              <a:latin typeface="Arial Narrow" pitchFamily="34" charset="0"/>
              <a:ea typeface="Tahoma" pitchFamily="34" charset="0"/>
              <a:cs typeface="Times New Roman" pitchFamily="18" charset="0"/>
            </a:endParaRPr>
          </a:p>
        </p:txBody>
      </p:sp>
      <p:sp>
        <p:nvSpPr>
          <p:cNvPr id="8" name="TextBox 7"/>
          <p:cNvSpPr txBox="1"/>
          <p:nvPr/>
        </p:nvSpPr>
        <p:spPr>
          <a:xfrm>
            <a:off x="0" y="457200"/>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PROTECTION OF NATURE</a:t>
            </a:r>
          </a:p>
        </p:txBody>
      </p:sp>
      <p:pic>
        <p:nvPicPr>
          <p:cNvPr id="13314" name="Picture 2" descr="I:\CLASS 7\LESSON 11\IMAGE\10.jpg"/>
          <p:cNvPicPr>
            <a:picLocks noChangeAspect="1" noChangeArrowheads="1"/>
          </p:cNvPicPr>
          <p:nvPr/>
        </p:nvPicPr>
        <p:blipFill>
          <a:blip r:embed="rId2" cstate="print"/>
          <a:srcRect/>
          <a:stretch>
            <a:fillRect/>
          </a:stretch>
        </p:blipFill>
        <p:spPr bwMode="auto">
          <a:xfrm>
            <a:off x="1701801" y="1066800"/>
            <a:ext cx="5689599" cy="32004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4044077"/>
            <a:ext cx="8763000" cy="2585323"/>
          </a:xfrm>
          <a:prstGeom prst="rect">
            <a:avLst/>
          </a:prstGeom>
          <a:noFill/>
        </p:spPr>
        <p:txBody>
          <a:bodyPr wrap="square" rtlCol="0">
            <a:spAutoFit/>
          </a:bodyPr>
          <a:lstStyle/>
          <a:p>
            <a:pPr algn="just"/>
            <a:r>
              <a:rPr lang="en-US" sz="2700" dirty="0">
                <a:latin typeface="Arial Narrow" pitchFamily="34" charset="0"/>
                <a:ea typeface="Tahoma" pitchFamily="34" charset="0"/>
                <a:cs typeface="Times New Roman" pitchFamily="18" charset="0"/>
              </a:rPr>
              <a:t>	The importance of the 10</a:t>
            </a:r>
            <a:r>
              <a:rPr lang="en-US" sz="2700" baseline="30000" dirty="0">
                <a:latin typeface="Arial Narrow" pitchFamily="34" charset="0"/>
                <a:ea typeface="Tahoma" pitchFamily="34" charset="0"/>
                <a:cs typeface="Times New Roman" pitchFamily="18" charset="0"/>
              </a:rPr>
              <a:t>th</a:t>
            </a:r>
            <a:r>
              <a:rPr lang="en-US" sz="2700" dirty="0">
                <a:latin typeface="Arial Narrow" pitchFamily="34" charset="0"/>
                <a:ea typeface="Tahoma" pitchFamily="34" charset="0"/>
                <a:cs typeface="Times New Roman" pitchFamily="18" charset="0"/>
              </a:rPr>
              <a:t> commandment, ‘Do not covet another’s property’ is very relevant today. Nowadays, the rich rather than the poor are intent on getting the rights and wealth of another. This commandment reminds us to put an end to coveting the property of other people. Let us come to the realization that all are equal and wealth is the gift of God for all.</a:t>
            </a:r>
          </a:p>
        </p:txBody>
      </p:sp>
      <p:pic>
        <p:nvPicPr>
          <p:cNvPr id="1026" name="Picture 2" descr="I:\CLASS 7\LESSON 1\IMAGE\Easter Brunch 2010 025.JPG"/>
          <p:cNvPicPr>
            <a:picLocks noChangeAspect="1" noChangeArrowheads="1"/>
          </p:cNvPicPr>
          <p:nvPr/>
        </p:nvPicPr>
        <p:blipFill>
          <a:blip r:embed="rId3" cstate="print"/>
          <a:srcRect t="14083" r="15365" b="23250"/>
          <a:stretch>
            <a:fillRect/>
          </a:stretch>
        </p:blipFill>
        <p:spPr bwMode="auto">
          <a:xfrm>
            <a:off x="1066800" y="0"/>
            <a:ext cx="6998087" cy="38862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0-Point Star 8"/>
          <p:cNvSpPr/>
          <p:nvPr/>
        </p:nvSpPr>
        <p:spPr>
          <a:xfrm>
            <a:off x="4114800" y="4800600"/>
            <a:ext cx="914400" cy="914400"/>
          </a:xfrm>
          <a:prstGeom prst="star10">
            <a:avLst>
              <a:gd name="adj" fmla="val 22280"/>
              <a:gd name="hf" fmla="val 105146"/>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32-Point Star 7"/>
          <p:cNvSpPr/>
          <p:nvPr/>
        </p:nvSpPr>
        <p:spPr>
          <a:xfrm>
            <a:off x="1905000" y="762000"/>
            <a:ext cx="5334000" cy="1752600"/>
          </a:xfrm>
          <a:prstGeom prst="star32">
            <a:avLst>
              <a:gd name="adj" fmla="val 26823"/>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laque 6"/>
          <p:cNvSpPr/>
          <p:nvPr/>
        </p:nvSpPr>
        <p:spPr>
          <a:xfrm>
            <a:off x="152400" y="1600200"/>
            <a:ext cx="8915400" cy="3657600"/>
          </a:xfrm>
          <a:prstGeom prst="plaque">
            <a:avLst>
              <a:gd name="adj" fmla="val 2489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04800" y="1828800"/>
            <a:ext cx="8534400" cy="32004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914400" y="1981200"/>
            <a:ext cx="7315200" cy="838200"/>
          </a:xfrm>
        </p:spPr>
        <p:txBody>
          <a:bodyPr>
            <a:normAutofit/>
          </a:bodyPr>
          <a:lstStyle/>
          <a:p>
            <a:pPr algn="ctr"/>
            <a:r>
              <a:rPr lang="en-US" sz="3500" b="1" dirty="0">
                <a:solidFill>
                  <a:srgbClr val="00B0F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457200" y="3048000"/>
            <a:ext cx="8229600" cy="1143000"/>
          </a:xfrm>
        </p:spPr>
        <p:txBody>
          <a:bodyPr>
            <a:noAutofit/>
          </a:bodyPr>
          <a:lstStyle/>
          <a:p>
            <a:pPr algn="ctr">
              <a:buNone/>
            </a:pPr>
            <a:r>
              <a:rPr lang="en-US" sz="3000" dirty="0">
                <a:solidFill>
                  <a:schemeClr val="tx1"/>
                </a:solidFill>
                <a:latin typeface="Arial Narrow" pitchFamily="34" charset="0"/>
                <a:cs typeface="Times New Roman" pitchFamily="18" charset="0"/>
              </a:rPr>
              <a:t>O God, Who blesses us by giving what is necessary for us, help us to lead a life of satisfaction.</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32-Point Star 7"/>
          <p:cNvSpPr/>
          <p:nvPr/>
        </p:nvSpPr>
        <p:spPr>
          <a:xfrm>
            <a:off x="4114800" y="4419600"/>
            <a:ext cx="914400" cy="914400"/>
          </a:xfrm>
          <a:prstGeom prst="star32">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laque 6"/>
          <p:cNvSpPr/>
          <p:nvPr/>
        </p:nvSpPr>
        <p:spPr>
          <a:xfrm>
            <a:off x="0" y="2514600"/>
            <a:ext cx="9144000" cy="23622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6200" y="2514600"/>
            <a:ext cx="8991600" cy="2362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200400"/>
            <a:ext cx="9144000" cy="838200"/>
          </a:xfrm>
        </p:spPr>
        <p:txBody>
          <a:bodyPr>
            <a:noAutofit/>
          </a:bodyPr>
          <a:lstStyle/>
          <a:p>
            <a:pPr algn="ctr"/>
            <a:r>
              <a:rPr lang="en-US" sz="3500" b="1" dirty="0">
                <a:solidFill>
                  <a:srgbClr val="006600"/>
                </a:solidFill>
                <a:latin typeface="Cooper Std Black" pitchFamily="18" charset="0"/>
                <a:cs typeface="Times New Roman" pitchFamily="18" charset="0"/>
              </a:rPr>
              <a:t>Let us read and narrate</a:t>
            </a:r>
          </a:p>
        </p:txBody>
      </p:sp>
      <p:sp>
        <p:nvSpPr>
          <p:cNvPr id="5" name="Content Placeholder 2"/>
          <p:cNvSpPr>
            <a:spLocks noGrp="1"/>
          </p:cNvSpPr>
          <p:nvPr>
            <p:ph idx="1"/>
          </p:nvPr>
        </p:nvSpPr>
        <p:spPr>
          <a:xfrm>
            <a:off x="228600" y="4038600"/>
            <a:ext cx="8686800" cy="533400"/>
          </a:xfrm>
        </p:spPr>
        <p:txBody>
          <a:bodyPr>
            <a:noAutofit/>
          </a:bodyPr>
          <a:lstStyle/>
          <a:p>
            <a:pPr algn="ctr">
              <a:buNone/>
            </a:pPr>
            <a:r>
              <a:rPr lang="en-US" sz="3000" dirty="0" err="1">
                <a:solidFill>
                  <a:schemeClr val="tx1"/>
                </a:solidFill>
                <a:latin typeface="Arial Narrow" pitchFamily="34" charset="0"/>
                <a:cs typeface="Times New Roman" pitchFamily="18" charset="0"/>
              </a:rPr>
              <a:t>Lk</a:t>
            </a:r>
            <a:r>
              <a:rPr lang="en-US" sz="3000" dirty="0">
                <a:solidFill>
                  <a:schemeClr val="tx1"/>
                </a:solidFill>
                <a:latin typeface="Arial Narrow" pitchFamily="34" charset="0"/>
                <a:cs typeface="Times New Roman" pitchFamily="18" charset="0"/>
              </a:rPr>
              <a:t>. 12:13-21.</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76200" y="1371600"/>
            <a:ext cx="8991600" cy="4953000"/>
          </a:xfrm>
          <a:prstGeom prst="plaque">
            <a:avLst>
              <a:gd name="adj" fmla="val 22952"/>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228600" y="1600200"/>
            <a:ext cx="8686800" cy="44958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048000"/>
            <a:ext cx="9144000" cy="838200"/>
          </a:xfrm>
        </p:spPr>
        <p:txBody>
          <a:bodyPr>
            <a:noAutofit/>
          </a:bodyPr>
          <a:lstStyle/>
          <a:p>
            <a:pPr algn="ctr"/>
            <a:r>
              <a:rPr lang="en-US" sz="3500" b="1" dirty="0">
                <a:solidFill>
                  <a:srgbClr val="FF00FF"/>
                </a:solidFill>
                <a:latin typeface="Cooper Std Black" pitchFamily="18" charset="0"/>
                <a:cs typeface="Times New Roman" pitchFamily="18" charset="0"/>
              </a:rPr>
              <a:t>WORD OF GOD FOR GUIDANCE</a:t>
            </a:r>
            <a:br>
              <a:rPr lang="en-US" sz="3500" b="1" dirty="0">
                <a:solidFill>
                  <a:srgbClr val="FF00FF"/>
                </a:solidFill>
                <a:latin typeface="Cooper Std Black" pitchFamily="18" charset="0"/>
                <a:cs typeface="Times New Roman" pitchFamily="18" charset="0"/>
              </a:rPr>
            </a:br>
            <a:endParaRPr lang="en-US" sz="3500" b="1"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685800" y="4038600"/>
            <a:ext cx="7696200" cy="914400"/>
          </a:xfrm>
        </p:spPr>
        <p:txBody>
          <a:bodyPr>
            <a:noAutofit/>
          </a:bodyPr>
          <a:lstStyle/>
          <a:p>
            <a:pPr algn="ctr">
              <a:buNone/>
            </a:pPr>
            <a:r>
              <a:rPr lang="en-US" sz="3000" dirty="0">
                <a:solidFill>
                  <a:schemeClr val="tx1"/>
                </a:solidFill>
                <a:latin typeface="Arial Narrow" pitchFamily="34" charset="0"/>
                <a:cs typeface="Times New Roman" pitchFamily="18" charset="0"/>
              </a:rPr>
              <a:t>“ Blessed are the poor in spirit for, theirs is the Kingdom of God” (Mt. 5:3).</a:t>
            </a:r>
          </a:p>
        </p:txBody>
      </p:sp>
      <p:sp>
        <p:nvSpPr>
          <p:cNvPr id="9" name="Curved Left Arrow 8"/>
          <p:cNvSpPr/>
          <p:nvPr/>
        </p:nvSpPr>
        <p:spPr>
          <a:xfrm>
            <a:off x="4572000" y="841248"/>
            <a:ext cx="731520" cy="1216152"/>
          </a:xfrm>
          <a:prstGeom prst="curvedLef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Curved Right Arrow 9"/>
          <p:cNvSpPr/>
          <p:nvPr/>
        </p:nvSpPr>
        <p:spPr>
          <a:xfrm>
            <a:off x="3810000" y="841248"/>
            <a:ext cx="731520" cy="1216152"/>
          </a:xfrm>
          <a:prstGeom prst="curvedRigh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laque 7"/>
          <p:cNvSpPr/>
          <p:nvPr/>
        </p:nvSpPr>
        <p:spPr>
          <a:xfrm>
            <a:off x="76200" y="2209800"/>
            <a:ext cx="8991600" cy="23622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81000" y="2209800"/>
            <a:ext cx="8382000" cy="2362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1336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LET US DO</a:t>
            </a:r>
            <a:r>
              <a:rPr lang="en-US" sz="3500" dirty="0">
                <a:solidFill>
                  <a:srgbClr val="00B0F0"/>
                </a:solidFill>
                <a:latin typeface="Cooper Std Black" pitchFamily="18" charset="0"/>
                <a:cs typeface="Times New Roman" pitchFamily="18" charset="0"/>
              </a:rPr>
              <a:t>:</a:t>
            </a:r>
          </a:p>
        </p:txBody>
      </p:sp>
      <p:sp>
        <p:nvSpPr>
          <p:cNvPr id="5" name="Content Placeholder 2"/>
          <p:cNvSpPr>
            <a:spLocks noGrp="1"/>
          </p:cNvSpPr>
          <p:nvPr>
            <p:ph idx="1"/>
          </p:nvPr>
        </p:nvSpPr>
        <p:spPr>
          <a:xfrm>
            <a:off x="685800" y="2971800"/>
            <a:ext cx="7696200" cy="914400"/>
          </a:xfrm>
        </p:spPr>
        <p:txBody>
          <a:bodyPr>
            <a:noAutofit/>
          </a:bodyPr>
          <a:lstStyle/>
          <a:p>
            <a:pPr algn="ctr">
              <a:buNone/>
            </a:pPr>
            <a:r>
              <a:rPr lang="en-US" sz="3000" dirty="0">
                <a:solidFill>
                  <a:schemeClr val="tx1"/>
                </a:solidFill>
                <a:latin typeface="Arial Narrow" pitchFamily="34" charset="0"/>
                <a:ea typeface="Cambria Math" pitchFamily="18" charset="0"/>
              </a:rPr>
              <a:t>Learn by-heart the following basic sins and virtues that are their opposites.</a:t>
            </a:r>
          </a:p>
        </p:txBody>
      </p:sp>
      <p:sp>
        <p:nvSpPr>
          <p:cNvPr id="9" name="Sun 8"/>
          <p:cNvSpPr/>
          <p:nvPr/>
        </p:nvSpPr>
        <p:spPr>
          <a:xfrm>
            <a:off x="4114800" y="4572000"/>
            <a:ext cx="914400" cy="914400"/>
          </a:xfrm>
          <a:prstGeom prst="sun">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0"/>
            <a:ext cx="9144000" cy="369332"/>
          </a:xfrm>
          <a:prstGeom prst="rect">
            <a:avLst/>
          </a:prstGeom>
          <a:noFill/>
        </p:spPr>
        <p:txBody>
          <a:bodyPr wrap="square" rtlCol="0">
            <a:spAutoFit/>
          </a:bodyPr>
          <a:lstStyle/>
          <a:p>
            <a:endParaRPr lang="en-US" dirty="0"/>
          </a:p>
        </p:txBody>
      </p:sp>
      <p:sp>
        <p:nvSpPr>
          <p:cNvPr id="7" name="TextBox 6"/>
          <p:cNvSpPr txBox="1"/>
          <p:nvPr/>
        </p:nvSpPr>
        <p:spPr>
          <a:xfrm>
            <a:off x="0" y="533400"/>
            <a:ext cx="9144000" cy="1092607"/>
          </a:xfrm>
          <a:prstGeom prst="rect">
            <a:avLst/>
          </a:prstGeom>
          <a:noFill/>
        </p:spPr>
        <p:txBody>
          <a:bodyPr wrap="square" rtlCol="0">
            <a:spAutoFit/>
          </a:bodyPr>
          <a:lstStyle/>
          <a:p>
            <a:pPr algn="ctr"/>
            <a:r>
              <a:rPr lang="en-US" sz="3000" b="1" dirty="0">
                <a:latin typeface="Cooper Std Black" pitchFamily="18" charset="0"/>
                <a:ea typeface="Tahoma" pitchFamily="34" charset="0"/>
                <a:cs typeface="Times New Roman" pitchFamily="18" charset="0"/>
              </a:rPr>
              <a:t>Lesson 11</a:t>
            </a:r>
          </a:p>
          <a:p>
            <a:pPr algn="ctr"/>
            <a:r>
              <a:rPr lang="en-US" sz="3500" b="1" dirty="0">
                <a:solidFill>
                  <a:srgbClr val="FF0000"/>
                </a:solidFill>
                <a:latin typeface="Cooper Std Black" pitchFamily="18" charset="0"/>
                <a:ea typeface="Tahoma" pitchFamily="34" charset="0"/>
                <a:cs typeface="Times New Roman" pitchFamily="18" charset="0"/>
              </a:rPr>
              <a:t>DESIRE NOT THE UNDESERVING</a:t>
            </a:r>
            <a:endParaRPr lang="en-US" sz="3500" dirty="0"/>
          </a:p>
        </p:txBody>
      </p:sp>
      <p:pic>
        <p:nvPicPr>
          <p:cNvPr id="2" name="Picture 2" descr="I:\CLASS 7\LESSON 11\IMAGE\1.jpg"/>
          <p:cNvPicPr>
            <a:picLocks noChangeAspect="1" noChangeArrowheads="1"/>
          </p:cNvPicPr>
          <p:nvPr/>
        </p:nvPicPr>
        <p:blipFill>
          <a:blip r:embed="rId3" cstate="print"/>
          <a:srcRect/>
          <a:stretch>
            <a:fillRect/>
          </a:stretch>
        </p:blipFill>
        <p:spPr bwMode="auto">
          <a:xfrm>
            <a:off x="228600" y="1752600"/>
            <a:ext cx="8686800" cy="4886325"/>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p:cTn id="13"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laque 6"/>
          <p:cNvSpPr/>
          <p:nvPr/>
        </p:nvSpPr>
        <p:spPr>
          <a:xfrm>
            <a:off x="1371600" y="152400"/>
            <a:ext cx="6400800" cy="6553200"/>
          </a:xfrm>
          <a:prstGeom prst="plaque">
            <a:avLst>
              <a:gd name="adj" fmla="val 3615"/>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laque 5"/>
          <p:cNvSpPr/>
          <p:nvPr/>
        </p:nvSpPr>
        <p:spPr>
          <a:xfrm>
            <a:off x="914400" y="381000"/>
            <a:ext cx="7315200" cy="6096000"/>
          </a:xfrm>
          <a:prstGeom prst="plaque">
            <a:avLst>
              <a:gd name="adj" fmla="val 361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laque 7"/>
          <p:cNvSpPr/>
          <p:nvPr/>
        </p:nvSpPr>
        <p:spPr>
          <a:xfrm>
            <a:off x="152400" y="685800"/>
            <a:ext cx="8763000" cy="5486400"/>
          </a:xfrm>
          <a:prstGeom prst="plaque">
            <a:avLst>
              <a:gd name="adj" fmla="val 7360"/>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FF"/>
              </a:solidFill>
            </a:endParaRPr>
          </a:p>
        </p:txBody>
      </p:sp>
      <p:sp>
        <p:nvSpPr>
          <p:cNvPr id="4" name="Title 1"/>
          <p:cNvSpPr>
            <a:spLocks noGrp="1"/>
          </p:cNvSpPr>
          <p:nvPr>
            <p:ph type="title"/>
          </p:nvPr>
        </p:nvSpPr>
        <p:spPr>
          <a:xfrm>
            <a:off x="0" y="914400"/>
            <a:ext cx="9144000" cy="990600"/>
          </a:xfrm>
        </p:spPr>
        <p:txBody>
          <a:bodyPr>
            <a:noAutofit/>
          </a:bodyPr>
          <a:lstStyle/>
          <a:p>
            <a:pPr algn="ctr"/>
            <a:r>
              <a:rPr lang="en-US" sz="3000" b="1" dirty="0">
                <a:solidFill>
                  <a:srgbClr val="006600"/>
                </a:solidFill>
                <a:latin typeface="Cooper Std Black" pitchFamily="18" charset="0"/>
                <a:cs typeface="Times New Roman" pitchFamily="18" charset="0"/>
              </a:rPr>
              <a:t>The seven capital sins and the virtues opposed to them</a:t>
            </a:r>
            <a:endParaRPr lang="en-US" sz="3000" dirty="0">
              <a:solidFill>
                <a:srgbClr val="006600"/>
              </a:solidFill>
              <a:latin typeface="Cooper Std Black" pitchFamily="18" charset="0"/>
              <a:cs typeface="Times New Roman" pitchFamily="18" charset="0"/>
            </a:endParaRPr>
          </a:p>
        </p:txBody>
      </p:sp>
      <p:sp>
        <p:nvSpPr>
          <p:cNvPr id="5" name="Content Placeholder 2"/>
          <p:cNvSpPr>
            <a:spLocks noGrp="1"/>
          </p:cNvSpPr>
          <p:nvPr>
            <p:ph idx="1"/>
          </p:nvPr>
        </p:nvSpPr>
        <p:spPr>
          <a:xfrm>
            <a:off x="2057400" y="2133600"/>
            <a:ext cx="4953000" cy="1295400"/>
          </a:xfrm>
        </p:spPr>
        <p:txBody>
          <a:bodyPr>
            <a:noAutofit/>
          </a:bodyPr>
          <a:lstStyle/>
          <a:p>
            <a:pPr>
              <a:buNone/>
            </a:pPr>
            <a:r>
              <a:rPr lang="en-US" sz="3000" b="1" dirty="0">
                <a:solidFill>
                  <a:srgbClr val="7030A0"/>
                </a:solidFill>
                <a:latin typeface="Arial Narrow" pitchFamily="34" charset="0"/>
                <a:cs typeface="Times New Roman" pitchFamily="18" charset="0"/>
              </a:rPr>
              <a:t>Pride		X	Humility</a:t>
            </a:r>
          </a:p>
          <a:p>
            <a:pPr>
              <a:buNone/>
            </a:pPr>
            <a:r>
              <a:rPr lang="en-US" sz="3000" b="1" dirty="0">
                <a:solidFill>
                  <a:srgbClr val="7030A0"/>
                </a:solidFill>
                <a:latin typeface="Arial Narrow" pitchFamily="34" charset="0"/>
                <a:cs typeface="Times New Roman" pitchFamily="18" charset="0"/>
              </a:rPr>
              <a:t>Greed		X	Generosity</a:t>
            </a:r>
          </a:p>
          <a:p>
            <a:pPr>
              <a:buNone/>
            </a:pPr>
            <a:r>
              <a:rPr lang="en-US" sz="3000" b="1" dirty="0">
                <a:solidFill>
                  <a:srgbClr val="7030A0"/>
                </a:solidFill>
                <a:latin typeface="Arial Narrow" pitchFamily="34" charset="0"/>
                <a:cs typeface="Times New Roman" pitchFamily="18" charset="0"/>
              </a:rPr>
              <a:t>Lust		X 	Modesty</a:t>
            </a:r>
          </a:p>
          <a:p>
            <a:pPr>
              <a:buNone/>
            </a:pPr>
            <a:r>
              <a:rPr lang="en-US" sz="3000" b="1" dirty="0">
                <a:solidFill>
                  <a:srgbClr val="7030A0"/>
                </a:solidFill>
                <a:latin typeface="Arial Narrow" pitchFamily="34" charset="0"/>
                <a:cs typeface="Times New Roman" pitchFamily="18" charset="0"/>
              </a:rPr>
              <a:t>Anger		X	Patience</a:t>
            </a:r>
          </a:p>
          <a:p>
            <a:pPr>
              <a:buNone/>
            </a:pPr>
            <a:r>
              <a:rPr lang="en-US" sz="3000" b="1" dirty="0">
                <a:solidFill>
                  <a:srgbClr val="7030A0"/>
                </a:solidFill>
                <a:latin typeface="Arial Narrow" pitchFamily="34" charset="0"/>
                <a:cs typeface="Times New Roman" pitchFamily="18" charset="0"/>
              </a:rPr>
              <a:t>Gluttony	X	Self-control</a:t>
            </a:r>
          </a:p>
          <a:p>
            <a:pPr>
              <a:buNone/>
            </a:pPr>
            <a:r>
              <a:rPr lang="en-US" sz="3000" b="1" dirty="0">
                <a:solidFill>
                  <a:srgbClr val="7030A0"/>
                </a:solidFill>
                <a:latin typeface="Arial Narrow" pitchFamily="34" charset="0"/>
                <a:cs typeface="Times New Roman" pitchFamily="18" charset="0"/>
              </a:rPr>
              <a:t>Jealousy	X	Charity</a:t>
            </a:r>
          </a:p>
          <a:p>
            <a:pPr>
              <a:buNone/>
            </a:pPr>
            <a:r>
              <a:rPr lang="en-US" sz="3000" b="1" dirty="0">
                <a:solidFill>
                  <a:srgbClr val="7030A0"/>
                </a:solidFill>
                <a:latin typeface="Arial Narrow" pitchFamily="34" charset="0"/>
                <a:cs typeface="Times New Roman" pitchFamily="18" charset="0"/>
              </a:rPr>
              <a:t>Laziness	X	Enthusiasm</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5">
                                            <p:txEl>
                                              <p:pRg st="5" end="5"/>
                                            </p:txEl>
                                          </p:spTgt>
                                        </p:tgtEl>
                                        <p:attrNameLst>
                                          <p:attrName>style.visibility</p:attrName>
                                        </p:attrNameLst>
                                      </p:cBhvr>
                                      <p:to>
                                        <p:strVal val="visible"/>
                                      </p:to>
                                    </p:set>
                                    <p:anim calcmode="lin" valueType="num">
                                      <p:cBhvr>
                                        <p:cTn id="43" dur="500" fill="hold"/>
                                        <p:tgtEl>
                                          <p:spTgt spid="5">
                                            <p:txEl>
                                              <p:pRg st="5" end="5"/>
                                            </p:txEl>
                                          </p:spTgt>
                                        </p:tgtEl>
                                        <p:attrNameLst>
                                          <p:attrName>ppt_w</p:attrName>
                                        </p:attrNameLst>
                                      </p:cBhvr>
                                      <p:tavLst>
                                        <p:tav tm="0">
                                          <p:val>
                                            <p:fltVal val="0"/>
                                          </p:val>
                                        </p:tav>
                                        <p:tav tm="100000">
                                          <p:val>
                                            <p:strVal val="#ppt_w"/>
                                          </p:val>
                                        </p:tav>
                                      </p:tavLst>
                                    </p:anim>
                                    <p:anim calcmode="lin" valueType="num">
                                      <p:cBhvr>
                                        <p:cTn id="44" dur="500" fill="hold"/>
                                        <p:tgtEl>
                                          <p:spTgt spid="5">
                                            <p:txEl>
                                              <p:pRg st="5" end="5"/>
                                            </p:txEl>
                                          </p:spTgt>
                                        </p:tgtEl>
                                        <p:attrNameLst>
                                          <p:attrName>ppt_h</p:attrName>
                                        </p:attrNameLst>
                                      </p:cBhvr>
                                      <p:tavLst>
                                        <p:tav tm="0">
                                          <p:val>
                                            <p:fltVal val="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5">
                                            <p:txEl>
                                              <p:pRg st="6" end="6"/>
                                            </p:txEl>
                                          </p:spTgt>
                                        </p:tgtEl>
                                        <p:attrNameLst>
                                          <p:attrName>style.visibility</p:attrName>
                                        </p:attrNameLst>
                                      </p:cBhvr>
                                      <p:to>
                                        <p:strVal val="visible"/>
                                      </p:to>
                                    </p:set>
                                    <p:anim calcmode="lin" valueType="num">
                                      <p:cBhvr>
                                        <p:cTn id="49" dur="500" fill="hold"/>
                                        <p:tgtEl>
                                          <p:spTgt spid="5">
                                            <p:txEl>
                                              <p:pRg st="6" end="6"/>
                                            </p:txEl>
                                          </p:spTgt>
                                        </p:tgtEl>
                                        <p:attrNameLst>
                                          <p:attrName>ppt_w</p:attrName>
                                        </p:attrNameLst>
                                      </p:cBhvr>
                                      <p:tavLst>
                                        <p:tav tm="0">
                                          <p:val>
                                            <p:fltVal val="0"/>
                                          </p:val>
                                        </p:tav>
                                        <p:tav tm="100000">
                                          <p:val>
                                            <p:strVal val="#ppt_w"/>
                                          </p:val>
                                        </p:tav>
                                      </p:tavLst>
                                    </p:anim>
                                    <p:anim calcmode="lin" valueType="num">
                                      <p:cBhvr>
                                        <p:cTn id="50" dur="500" fill="hold"/>
                                        <p:tgtEl>
                                          <p:spTgt spid="5">
                                            <p:txEl>
                                              <p:pRg st="6" end="6"/>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0" y="2057400"/>
            <a:ext cx="9144000" cy="36576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152400" y="2514600"/>
            <a:ext cx="8763000" cy="27432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FF"/>
              </a:solidFill>
            </a:endParaRPr>
          </a:p>
        </p:txBody>
      </p:sp>
      <p:sp>
        <p:nvSpPr>
          <p:cNvPr id="4" name="Title 1"/>
          <p:cNvSpPr>
            <a:spLocks noGrp="1"/>
          </p:cNvSpPr>
          <p:nvPr>
            <p:ph type="title"/>
          </p:nvPr>
        </p:nvSpPr>
        <p:spPr>
          <a:xfrm>
            <a:off x="0" y="2667000"/>
            <a:ext cx="9144000" cy="990600"/>
          </a:xfrm>
        </p:spPr>
        <p:txBody>
          <a:bodyPr>
            <a:noAutofit/>
          </a:bodyPr>
          <a:lstStyle/>
          <a:p>
            <a:pPr algn="ctr"/>
            <a:r>
              <a:rPr lang="en-US" sz="3500" b="1" dirty="0">
                <a:solidFill>
                  <a:srgbClr val="FF00FF"/>
                </a:solidFill>
                <a:latin typeface="Cooper Std Black" pitchFamily="18" charset="0"/>
                <a:cs typeface="Times New Roman" pitchFamily="18" charset="0"/>
              </a:rPr>
              <a:t>MY resolution</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457200" y="3810000"/>
            <a:ext cx="8305800" cy="1295400"/>
          </a:xfrm>
        </p:spPr>
        <p:txBody>
          <a:bodyPr>
            <a:noAutofit/>
          </a:bodyPr>
          <a:lstStyle/>
          <a:p>
            <a:pPr algn="ctr">
              <a:buNone/>
            </a:pPr>
            <a:r>
              <a:rPr lang="en-US" sz="3000" dirty="0">
                <a:solidFill>
                  <a:schemeClr val="tx1"/>
                </a:solidFill>
                <a:latin typeface="Arial Narrow" pitchFamily="34" charset="0"/>
                <a:cs typeface="Times New Roman" pitchFamily="18" charset="0"/>
              </a:rPr>
              <a:t>I will help the poor students in my parish, as far as I can.</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143000"/>
            <a:ext cx="9144000" cy="502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219200"/>
            <a:ext cx="9144000" cy="838200"/>
          </a:xfrm>
        </p:spPr>
        <p:txBody>
          <a:bodyPr>
            <a:normAutofit/>
          </a:bodyPr>
          <a:lstStyle/>
          <a:p>
            <a:pPr algn="ctr"/>
            <a:r>
              <a:rPr lang="en-US" sz="3000" b="1" dirty="0">
                <a:solidFill>
                  <a:srgbClr val="002060"/>
                </a:solidFill>
                <a:latin typeface="Cooper Std Black" pitchFamily="18" charset="0"/>
                <a:cs typeface="Times New Roman" pitchFamily="18" charset="0"/>
              </a:rPr>
              <a:t>Find out the Answer</a:t>
            </a:r>
          </a:p>
        </p:txBody>
      </p:sp>
      <p:sp>
        <p:nvSpPr>
          <p:cNvPr id="5" name="Content Placeholder 2"/>
          <p:cNvSpPr>
            <a:spLocks noGrp="1"/>
          </p:cNvSpPr>
          <p:nvPr>
            <p:ph idx="1"/>
          </p:nvPr>
        </p:nvSpPr>
        <p:spPr>
          <a:xfrm>
            <a:off x="533400" y="2514600"/>
            <a:ext cx="8458200" cy="1447800"/>
          </a:xfrm>
        </p:spPr>
        <p:txBody>
          <a:bodyPr>
            <a:noAutofit/>
          </a:bodyPr>
          <a:lstStyle/>
          <a:p>
            <a:pPr marL="628650" indent="-628650" algn="just">
              <a:buNone/>
            </a:pPr>
            <a:r>
              <a:rPr lang="en-US" sz="3000" dirty="0">
                <a:solidFill>
                  <a:schemeClr val="tx1"/>
                </a:solidFill>
                <a:latin typeface="Arial Narrow" pitchFamily="34" charset="0"/>
                <a:cs typeface="Times New Roman" pitchFamily="18" charset="0"/>
              </a:rPr>
              <a:t>1.	Explain in a few words that earning wealth is one’s fundamental right.</a:t>
            </a:r>
          </a:p>
          <a:p>
            <a:pPr marL="457200" indent="-457200" algn="just">
              <a:buNone/>
            </a:pPr>
            <a:r>
              <a:rPr lang="en-US" sz="3000" dirty="0">
                <a:solidFill>
                  <a:schemeClr val="tx1"/>
                </a:solidFill>
                <a:latin typeface="Arial Narrow" pitchFamily="34" charset="0"/>
                <a:cs typeface="Times New Roman" pitchFamily="18" charset="0"/>
              </a:rPr>
              <a:t>2.	  When does earning of wealth become evil?</a:t>
            </a:r>
          </a:p>
          <a:p>
            <a:pPr marL="457200" indent="-457200" algn="just">
              <a:buNone/>
            </a:pPr>
            <a:r>
              <a:rPr lang="en-US" sz="3000" dirty="0">
                <a:solidFill>
                  <a:schemeClr val="tx1"/>
                </a:solidFill>
                <a:latin typeface="Arial Narrow" pitchFamily="34" charset="0"/>
                <a:cs typeface="Times New Roman" pitchFamily="18" charset="0"/>
              </a:rPr>
              <a:t>3.	  What is evangelical poverty?</a:t>
            </a:r>
          </a:p>
          <a:p>
            <a:pPr marL="457200" indent="-457200" algn="just">
              <a:buNone/>
            </a:pPr>
            <a:r>
              <a:rPr lang="en-US" sz="3000" dirty="0">
                <a:solidFill>
                  <a:schemeClr val="tx1"/>
                </a:solidFill>
                <a:latin typeface="Arial Narrow" pitchFamily="34" charset="0"/>
                <a:cs typeface="Times New Roman" pitchFamily="18" charset="0"/>
              </a:rPr>
              <a:t>4.	  Explain thrift and generosity?</a:t>
            </a:r>
          </a:p>
          <a:p>
            <a:pPr marL="625475" indent="-625475" algn="just">
              <a:buNone/>
            </a:pPr>
            <a:r>
              <a:rPr lang="en-US" sz="3000" dirty="0">
                <a:solidFill>
                  <a:schemeClr val="tx1"/>
                </a:solidFill>
                <a:latin typeface="Arial Narrow" pitchFamily="34" charset="0"/>
                <a:cs typeface="Times New Roman" pitchFamily="18" charset="0"/>
              </a:rPr>
              <a:t>5.	What do we mean by covetousness or greed?</a:t>
            </a:r>
          </a:p>
        </p:txBody>
      </p:sp>
      <p:grpSp>
        <p:nvGrpSpPr>
          <p:cNvPr id="2" name="Group 8"/>
          <p:cNvGrpSpPr/>
          <p:nvPr/>
        </p:nvGrpSpPr>
        <p:grpSpPr>
          <a:xfrm>
            <a:off x="0" y="1981200"/>
            <a:ext cx="9144000" cy="76200"/>
            <a:chOff x="0" y="1981200"/>
            <a:chExt cx="9144000" cy="76200"/>
          </a:xfrm>
          <a:solidFill>
            <a:srgbClr val="FFC000"/>
          </a:solidFill>
        </p:grpSpPr>
        <p:sp>
          <p:nvSpPr>
            <p:cNvPr id="7" name="Rectangle 6"/>
            <p:cNvSpPr/>
            <p:nvPr/>
          </p:nvSpPr>
          <p:spPr>
            <a:xfrm>
              <a:off x="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10800000">
              <a:off x="457200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9"/>
          <p:cNvGrpSpPr/>
          <p:nvPr/>
        </p:nvGrpSpPr>
        <p:grpSpPr>
          <a:xfrm>
            <a:off x="0" y="6096000"/>
            <a:ext cx="9144000" cy="76200"/>
            <a:chOff x="0" y="1981200"/>
            <a:chExt cx="9144000" cy="76200"/>
          </a:xfrm>
          <a:solidFill>
            <a:srgbClr val="FFC000"/>
          </a:solidFill>
        </p:grpSpPr>
        <p:sp>
          <p:nvSpPr>
            <p:cNvPr id="11" name="Rectangle 10"/>
            <p:cNvSpPr/>
            <p:nvPr/>
          </p:nvSpPr>
          <p:spPr>
            <a:xfrm>
              <a:off x="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0800000">
              <a:off x="457200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spd="slow">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1905000"/>
            <a:ext cx="8839200" cy="4708981"/>
          </a:xfrm>
          <a:prstGeom prst="rect">
            <a:avLst/>
          </a:prstGeom>
          <a:noFill/>
        </p:spPr>
        <p:txBody>
          <a:bodyPr wrap="square" rtlCol="0">
            <a:spAutoFit/>
          </a:bodyPr>
          <a:lstStyle/>
          <a:p>
            <a:pPr algn="just"/>
            <a:r>
              <a:rPr lang="en-US" sz="2500" dirty="0">
                <a:latin typeface="Arial Narrow" pitchFamily="34" charset="0"/>
                <a:ea typeface="Tahoma" pitchFamily="34" charset="0"/>
                <a:cs typeface="Times New Roman" pitchFamily="18" charset="0"/>
              </a:rPr>
              <a:t>	In Samaria, there lived a man called </a:t>
            </a:r>
            <a:r>
              <a:rPr lang="en-US" sz="2500" dirty="0" err="1">
                <a:latin typeface="Arial Narrow" pitchFamily="34" charset="0"/>
                <a:ea typeface="Tahoma" pitchFamily="34" charset="0"/>
                <a:cs typeface="Times New Roman" pitchFamily="18" charset="0"/>
              </a:rPr>
              <a:t>Naboth</a:t>
            </a:r>
            <a:r>
              <a:rPr lang="en-US" sz="2500" dirty="0">
                <a:latin typeface="Arial Narrow" pitchFamily="34" charset="0"/>
                <a:ea typeface="Tahoma" pitchFamily="34" charset="0"/>
                <a:cs typeface="Times New Roman" pitchFamily="18" charset="0"/>
              </a:rPr>
              <a:t>. Ahab was the king of Samaria at that time. </a:t>
            </a:r>
            <a:r>
              <a:rPr lang="en-US" sz="2500" dirty="0" err="1">
                <a:latin typeface="Arial Narrow" pitchFamily="34" charset="0"/>
                <a:ea typeface="Tahoma" pitchFamily="34" charset="0"/>
                <a:cs typeface="Times New Roman" pitchFamily="18" charset="0"/>
              </a:rPr>
              <a:t>Naboth</a:t>
            </a:r>
            <a:r>
              <a:rPr lang="en-US" sz="2500" dirty="0">
                <a:latin typeface="Arial Narrow" pitchFamily="34" charset="0"/>
                <a:ea typeface="Tahoma" pitchFamily="34" charset="0"/>
                <a:cs typeface="Times New Roman" pitchFamily="18" charset="0"/>
              </a:rPr>
              <a:t> had a vine garden near the palace of the kings. The king wanted to make that garden his own. But, </a:t>
            </a:r>
            <a:r>
              <a:rPr lang="en-US" sz="2500" dirty="0" err="1">
                <a:latin typeface="Arial Narrow" pitchFamily="34" charset="0"/>
                <a:ea typeface="Tahoma" pitchFamily="34" charset="0"/>
                <a:cs typeface="Times New Roman" pitchFamily="18" charset="0"/>
              </a:rPr>
              <a:t>Naboth</a:t>
            </a:r>
            <a:r>
              <a:rPr lang="en-US" sz="2500" dirty="0">
                <a:latin typeface="Arial Narrow" pitchFamily="34" charset="0"/>
                <a:ea typeface="Tahoma" pitchFamily="34" charset="0"/>
                <a:cs typeface="Times New Roman" pitchFamily="18" charset="0"/>
              </a:rPr>
              <a:t> was not ready to give his parental property to the king.</a:t>
            </a:r>
          </a:p>
          <a:p>
            <a:pPr algn="just"/>
            <a:r>
              <a:rPr lang="en-US" sz="2500" dirty="0">
                <a:latin typeface="Arial Narrow" pitchFamily="34" charset="0"/>
                <a:ea typeface="Tahoma" pitchFamily="34" charset="0"/>
                <a:cs typeface="Times New Roman" pitchFamily="18" charset="0"/>
              </a:rPr>
              <a:t>	When the queen </a:t>
            </a:r>
            <a:r>
              <a:rPr lang="en-US" sz="2500" dirty="0" err="1">
                <a:latin typeface="Arial Narrow" pitchFamily="34" charset="0"/>
                <a:ea typeface="Tahoma" pitchFamily="34" charset="0"/>
                <a:cs typeface="Times New Roman" pitchFamily="18" charset="0"/>
              </a:rPr>
              <a:t>Jesabel</a:t>
            </a:r>
            <a:r>
              <a:rPr lang="en-US" sz="2500" dirty="0">
                <a:latin typeface="Arial Narrow" pitchFamily="34" charset="0"/>
                <a:ea typeface="Tahoma" pitchFamily="34" charset="0"/>
                <a:cs typeface="Times New Roman" pitchFamily="18" charset="0"/>
              </a:rPr>
              <a:t> knew about this, she accused </a:t>
            </a:r>
            <a:r>
              <a:rPr lang="en-US" sz="2500" dirty="0" err="1">
                <a:latin typeface="Arial Narrow" pitchFamily="34" charset="0"/>
                <a:ea typeface="Tahoma" pitchFamily="34" charset="0"/>
                <a:cs typeface="Times New Roman" pitchFamily="18" charset="0"/>
              </a:rPr>
              <a:t>Nobath</a:t>
            </a:r>
            <a:r>
              <a:rPr lang="en-US" sz="2500" dirty="0">
                <a:latin typeface="Arial Narrow" pitchFamily="34" charset="0"/>
                <a:ea typeface="Tahoma" pitchFamily="34" charset="0"/>
                <a:cs typeface="Times New Roman" pitchFamily="18" charset="0"/>
              </a:rPr>
              <a:t> of blasphemy. </a:t>
            </a:r>
            <a:r>
              <a:rPr lang="en-US" sz="2500" dirty="0" err="1">
                <a:latin typeface="Arial Narrow" pitchFamily="34" charset="0"/>
                <a:ea typeface="Tahoma" pitchFamily="34" charset="0"/>
                <a:cs typeface="Times New Roman" pitchFamily="18" charset="0"/>
              </a:rPr>
              <a:t>Naboth</a:t>
            </a:r>
            <a:r>
              <a:rPr lang="en-US" sz="2500" dirty="0">
                <a:latin typeface="Arial Narrow" pitchFamily="34" charset="0"/>
                <a:ea typeface="Tahoma" pitchFamily="34" charset="0"/>
                <a:cs typeface="Times New Roman" pitchFamily="18" charset="0"/>
              </a:rPr>
              <a:t> was </a:t>
            </a:r>
            <a:r>
              <a:rPr lang="en-US" sz="2500" dirty="0" err="1">
                <a:latin typeface="Arial Narrow" pitchFamily="34" charset="0"/>
                <a:ea typeface="Tahoma" pitchFamily="34" charset="0"/>
                <a:cs typeface="Times New Roman" pitchFamily="18" charset="0"/>
              </a:rPr>
              <a:t>was</a:t>
            </a:r>
            <a:r>
              <a:rPr lang="en-US" sz="2500" dirty="0">
                <a:latin typeface="Arial Narrow" pitchFamily="34" charset="0"/>
                <a:ea typeface="Tahoma" pitchFamily="34" charset="0"/>
                <a:cs typeface="Times New Roman" pitchFamily="18" charset="0"/>
              </a:rPr>
              <a:t> stoned and put to death. The king now owned </a:t>
            </a:r>
            <a:r>
              <a:rPr lang="en-US" sz="2500" dirty="0" err="1">
                <a:latin typeface="Arial Narrow" pitchFamily="34" charset="0"/>
                <a:ea typeface="Tahoma" pitchFamily="34" charset="0"/>
                <a:cs typeface="Times New Roman" pitchFamily="18" charset="0"/>
              </a:rPr>
              <a:t>Naboth’s</a:t>
            </a:r>
            <a:r>
              <a:rPr lang="en-US" sz="2500" dirty="0">
                <a:latin typeface="Arial Narrow" pitchFamily="34" charset="0"/>
                <a:ea typeface="Tahoma" pitchFamily="34" charset="0"/>
                <a:cs typeface="Times New Roman" pitchFamily="18" charset="0"/>
              </a:rPr>
              <a:t> property. The cry of </a:t>
            </a:r>
            <a:r>
              <a:rPr lang="en-US" sz="2500" dirty="0" err="1">
                <a:latin typeface="Arial Narrow" pitchFamily="34" charset="0"/>
                <a:ea typeface="Tahoma" pitchFamily="34" charset="0"/>
                <a:cs typeface="Times New Roman" pitchFamily="18" charset="0"/>
              </a:rPr>
              <a:t>Naboth</a:t>
            </a:r>
            <a:r>
              <a:rPr lang="en-US" sz="2500" dirty="0">
                <a:latin typeface="Arial Narrow" pitchFamily="34" charset="0"/>
                <a:ea typeface="Tahoma" pitchFamily="34" charset="0"/>
                <a:cs typeface="Times New Roman" pitchFamily="18" charset="0"/>
              </a:rPr>
              <a:t> reached God. The just God sent His prophet </a:t>
            </a:r>
            <a:r>
              <a:rPr lang="en-US" sz="2500" dirty="0" err="1">
                <a:latin typeface="Arial Narrow" pitchFamily="34" charset="0"/>
                <a:ea typeface="Tahoma" pitchFamily="34" charset="0"/>
                <a:cs typeface="Times New Roman" pitchFamily="18" charset="0"/>
              </a:rPr>
              <a:t>Elijiah</a:t>
            </a:r>
            <a:r>
              <a:rPr lang="en-US" sz="2500" dirty="0">
                <a:latin typeface="Arial Narrow" pitchFamily="34" charset="0"/>
                <a:ea typeface="Tahoma" pitchFamily="34" charset="0"/>
                <a:cs typeface="Times New Roman" pitchFamily="18" charset="0"/>
              </a:rPr>
              <a:t> to the king . God spoke t Ahab through the prophet Elijah: “ You have murdered </a:t>
            </a:r>
            <a:r>
              <a:rPr lang="en-US" sz="2500" dirty="0" err="1">
                <a:latin typeface="Arial Narrow" pitchFamily="34" charset="0"/>
                <a:ea typeface="Tahoma" pitchFamily="34" charset="0"/>
                <a:cs typeface="Times New Roman" pitchFamily="18" charset="0"/>
              </a:rPr>
              <a:t>Naboth</a:t>
            </a:r>
            <a:r>
              <a:rPr lang="en-US" sz="2500" dirty="0">
                <a:latin typeface="Arial Narrow" pitchFamily="34" charset="0"/>
                <a:ea typeface="Tahoma" pitchFamily="34" charset="0"/>
                <a:cs typeface="Times New Roman" pitchFamily="18" charset="0"/>
              </a:rPr>
              <a:t> and took over his possession. The Lord says: “ In the place where the dogs licked the blood of </a:t>
            </a:r>
            <a:r>
              <a:rPr lang="en-US" sz="2500" dirty="0" err="1">
                <a:latin typeface="Arial Narrow" pitchFamily="34" charset="0"/>
                <a:ea typeface="Tahoma" pitchFamily="34" charset="0"/>
                <a:cs typeface="Times New Roman" pitchFamily="18" charset="0"/>
              </a:rPr>
              <a:t>Naboth</a:t>
            </a:r>
            <a:r>
              <a:rPr lang="en-US" sz="2500" dirty="0">
                <a:latin typeface="Arial Narrow" pitchFamily="34" charset="0"/>
                <a:ea typeface="Tahoma" pitchFamily="34" charset="0"/>
                <a:cs typeface="Times New Roman" pitchFamily="18" charset="0"/>
              </a:rPr>
              <a:t>, the dogs will lick your blood  too.” (1 Kings-21:19). That was the punishment king Ahab got for his greed.</a:t>
            </a:r>
          </a:p>
        </p:txBody>
      </p:sp>
      <p:pic>
        <p:nvPicPr>
          <p:cNvPr id="2" name="Picture 2" descr="I:\CLASS 7\LESSON 11\IMAGE\2.jpg"/>
          <p:cNvPicPr>
            <a:picLocks noChangeAspect="1" noChangeArrowheads="1"/>
          </p:cNvPicPr>
          <p:nvPr/>
        </p:nvPicPr>
        <p:blipFill>
          <a:blip r:embed="rId2" cstate="print"/>
          <a:srcRect/>
          <a:stretch>
            <a:fillRect/>
          </a:stretch>
        </p:blipFill>
        <p:spPr bwMode="auto">
          <a:xfrm>
            <a:off x="2861733" y="0"/>
            <a:ext cx="3386667" cy="19050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p:cTn id="13"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2400" y="3459301"/>
            <a:ext cx="8839200" cy="3170099"/>
          </a:xfrm>
          <a:prstGeom prst="rect">
            <a:avLst/>
          </a:prstGeom>
          <a:noFill/>
        </p:spPr>
        <p:txBody>
          <a:bodyPr wrap="square" rtlCol="0">
            <a:spAutoFit/>
          </a:bodyPr>
          <a:lstStyle/>
          <a:p>
            <a:pPr algn="just"/>
            <a:r>
              <a:rPr lang="en-US" sz="2500" dirty="0">
                <a:latin typeface="Arial Narrow" pitchFamily="34" charset="0"/>
                <a:ea typeface="Tahoma" pitchFamily="34" charset="0"/>
                <a:cs typeface="Times New Roman" pitchFamily="18" charset="0"/>
              </a:rPr>
              <a:t>	In the Old Testament, in such events, we see God who is intent on doing justice. Yahweh is the Protector and Provider of all those who are denied justice and are exploited. God who is just, desired that Israel His beloved children </a:t>
            </a:r>
            <a:r>
              <a:rPr lang="en-US" sz="2500" dirty="0" err="1">
                <a:latin typeface="Arial Narrow" pitchFamily="34" charset="0"/>
                <a:ea typeface="Tahoma" pitchFamily="34" charset="0"/>
                <a:cs typeface="Times New Roman" pitchFamily="18" charset="0"/>
              </a:rPr>
              <a:t>ahould</a:t>
            </a:r>
            <a:r>
              <a:rPr lang="en-US" sz="2500" dirty="0">
                <a:latin typeface="Arial Narrow" pitchFamily="34" charset="0"/>
                <a:ea typeface="Tahoma" pitchFamily="34" charset="0"/>
                <a:cs typeface="Times New Roman" pitchFamily="18" charset="0"/>
              </a:rPr>
              <a:t> also be just. But God saw that the men who were given birth out of the fullness of His love becoming unjust due to their </a:t>
            </a:r>
            <a:r>
              <a:rPr lang="en-US" sz="2500" dirty="0" err="1">
                <a:latin typeface="Arial Narrow" pitchFamily="34" charset="0"/>
                <a:ea typeface="Tahoma" pitchFamily="34" charset="0"/>
                <a:cs typeface="Times New Roman" pitchFamily="18" charset="0"/>
              </a:rPr>
              <a:t>selfshess</a:t>
            </a:r>
            <a:r>
              <a:rPr lang="en-US" sz="2500" dirty="0">
                <a:latin typeface="Arial Narrow" pitchFamily="34" charset="0"/>
                <a:ea typeface="Tahoma" pitchFamily="34" charset="0"/>
                <a:cs typeface="Times New Roman" pitchFamily="18" charset="0"/>
              </a:rPr>
              <a:t>. It is the desire that </a:t>
            </a:r>
            <a:r>
              <a:rPr lang="en-US" sz="2500" dirty="0" err="1">
                <a:latin typeface="Arial Narrow" pitchFamily="34" charset="0"/>
                <a:ea typeface="Tahoma" pitchFamily="34" charset="0"/>
                <a:cs typeface="Times New Roman" pitchFamily="18" charset="0"/>
              </a:rPr>
              <a:t>everyting</a:t>
            </a:r>
            <a:r>
              <a:rPr lang="en-US" sz="2500" dirty="0">
                <a:latin typeface="Arial Narrow" pitchFamily="34" charset="0"/>
                <a:ea typeface="Tahoma" pitchFamily="34" charset="0"/>
                <a:cs typeface="Times New Roman" pitchFamily="18" charset="0"/>
              </a:rPr>
              <a:t> should be mine, that lad man to greed, poverty and wars. God created the universe for all. When people forgot this and became selfish, rich and poor came into being on the earth.</a:t>
            </a:r>
          </a:p>
        </p:txBody>
      </p:sp>
      <p:sp>
        <p:nvSpPr>
          <p:cNvPr id="8" name="TextBox 7"/>
          <p:cNvSpPr txBox="1"/>
          <p:nvPr/>
        </p:nvSpPr>
        <p:spPr>
          <a:xfrm>
            <a:off x="0" y="228600"/>
            <a:ext cx="9144000" cy="584775"/>
          </a:xfrm>
          <a:prstGeom prst="rect">
            <a:avLst/>
          </a:prstGeom>
          <a:noFill/>
        </p:spPr>
        <p:txBody>
          <a:bodyPr wrap="square" rtlCol="0">
            <a:spAutoFit/>
          </a:bodyPr>
          <a:lstStyle/>
          <a:p>
            <a:pPr algn="ctr"/>
            <a:r>
              <a:rPr lang="en-US" sz="3200" b="1" dirty="0">
                <a:solidFill>
                  <a:srgbClr val="FF0000"/>
                </a:solidFill>
                <a:latin typeface="Cooper Std Black" pitchFamily="18" charset="0"/>
                <a:cs typeface="Times New Roman" pitchFamily="18" charset="0"/>
              </a:rPr>
              <a:t>GOD WHO DOES JUSTICE</a:t>
            </a:r>
          </a:p>
        </p:txBody>
      </p:sp>
      <p:pic>
        <p:nvPicPr>
          <p:cNvPr id="3074" name="Picture 2" descr="C:\Users\user\Desktop\6a00d834890c3553ef01b8d150f396970c.png"/>
          <p:cNvPicPr>
            <a:picLocks noChangeAspect="1" noChangeArrowheads="1"/>
          </p:cNvPicPr>
          <p:nvPr/>
        </p:nvPicPr>
        <p:blipFill>
          <a:blip r:embed="rId2" cstate="print"/>
          <a:srcRect/>
          <a:stretch>
            <a:fillRect/>
          </a:stretch>
        </p:blipFill>
        <p:spPr bwMode="auto">
          <a:xfrm>
            <a:off x="2491239" y="1066800"/>
            <a:ext cx="4138161" cy="23622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I:\CLASS 7\LESSON 11\IMAGE\3.jpg"/>
          <p:cNvPicPr>
            <a:picLocks noChangeAspect="1" noChangeArrowheads="1"/>
          </p:cNvPicPr>
          <p:nvPr/>
        </p:nvPicPr>
        <p:blipFill>
          <a:blip r:embed="rId2" cstate="print"/>
          <a:srcRect/>
          <a:stretch>
            <a:fillRect/>
          </a:stretch>
        </p:blipFill>
        <p:spPr bwMode="auto">
          <a:xfrm>
            <a:off x="762000" y="0"/>
            <a:ext cx="4334935" cy="2438400"/>
          </a:xfrm>
          <a:prstGeom prst="rect">
            <a:avLst/>
          </a:prstGeom>
          <a:noFill/>
        </p:spPr>
      </p:pic>
      <p:sp>
        <p:nvSpPr>
          <p:cNvPr id="6" name="TextBox 5"/>
          <p:cNvSpPr txBox="1"/>
          <p:nvPr/>
        </p:nvSpPr>
        <p:spPr>
          <a:xfrm>
            <a:off x="152400" y="4458831"/>
            <a:ext cx="8839200" cy="2246769"/>
          </a:xfrm>
          <a:prstGeom prst="rect">
            <a:avLst/>
          </a:prstGeom>
          <a:noFill/>
        </p:spPr>
        <p:txBody>
          <a:bodyPr wrap="square" rtlCol="0">
            <a:spAutoFit/>
          </a:bodyPr>
          <a:lstStyle/>
          <a:p>
            <a:pPr algn="just"/>
            <a:r>
              <a:rPr lang="en-US" sz="2800" dirty="0">
                <a:solidFill>
                  <a:srgbClr val="00B0F0"/>
                </a:solidFill>
                <a:latin typeface="Arial Narrow" pitchFamily="34" charset="0"/>
                <a:ea typeface="Tahoma" pitchFamily="34" charset="0"/>
                <a:cs typeface="Times New Roman" pitchFamily="18" charset="0"/>
              </a:rPr>
              <a:t>	The poor, who were denied of their rights, became more and more poor. In order to protect the rights of the poor and the exploited, God gave the commandment: “ you shall not covet your </a:t>
            </a:r>
            <a:r>
              <a:rPr lang="en-US" sz="2800" dirty="0" err="1">
                <a:solidFill>
                  <a:srgbClr val="00B0F0"/>
                </a:solidFill>
                <a:latin typeface="Arial Narrow" pitchFamily="34" charset="0"/>
                <a:ea typeface="Tahoma" pitchFamily="34" charset="0"/>
                <a:cs typeface="Times New Roman" pitchFamily="18" charset="0"/>
              </a:rPr>
              <a:t>neighbour’s</a:t>
            </a:r>
            <a:r>
              <a:rPr lang="en-US" sz="2800" dirty="0">
                <a:solidFill>
                  <a:srgbClr val="00B0F0"/>
                </a:solidFill>
                <a:latin typeface="Arial Narrow" pitchFamily="34" charset="0"/>
                <a:ea typeface="Tahoma" pitchFamily="34" charset="0"/>
                <a:cs typeface="Times New Roman" pitchFamily="18" charset="0"/>
              </a:rPr>
              <a:t> house or his ox or his donkey or anything that is his.” </a:t>
            </a:r>
            <a:r>
              <a:rPr lang="en-US" sz="2800" dirty="0">
                <a:latin typeface="Arial Narrow" pitchFamily="34" charset="0"/>
                <a:ea typeface="Tahoma" pitchFamily="34" charset="0"/>
                <a:cs typeface="Times New Roman" pitchFamily="18" charset="0"/>
              </a:rPr>
              <a:t>(Ex.20:17). </a:t>
            </a:r>
          </a:p>
        </p:txBody>
      </p:sp>
      <p:pic>
        <p:nvPicPr>
          <p:cNvPr id="4098" name="Picture 2" descr="I:\CLASS 7\LESSON 11\IMAGE\003-rich-fool.jpg"/>
          <p:cNvPicPr>
            <a:picLocks noChangeAspect="1" noChangeArrowheads="1"/>
          </p:cNvPicPr>
          <p:nvPr/>
        </p:nvPicPr>
        <p:blipFill>
          <a:blip r:embed="rId3" cstate="print"/>
          <a:srcRect/>
          <a:stretch>
            <a:fillRect/>
          </a:stretch>
        </p:blipFill>
        <p:spPr bwMode="auto">
          <a:xfrm>
            <a:off x="5105400" y="0"/>
            <a:ext cx="3251200" cy="2438400"/>
          </a:xfrm>
          <a:prstGeom prst="rect">
            <a:avLst/>
          </a:prstGeom>
          <a:noFill/>
        </p:spPr>
      </p:pic>
      <p:pic>
        <p:nvPicPr>
          <p:cNvPr id="4100" name="Picture 4" descr="C:\Users\user\Desktop\Donkey_1_arp_750px.jpg"/>
          <p:cNvPicPr>
            <a:picLocks noChangeAspect="1" noChangeArrowheads="1"/>
          </p:cNvPicPr>
          <p:nvPr/>
        </p:nvPicPr>
        <p:blipFill>
          <a:blip r:embed="rId4" cstate="print"/>
          <a:srcRect/>
          <a:stretch>
            <a:fillRect/>
          </a:stretch>
        </p:blipFill>
        <p:spPr bwMode="auto">
          <a:xfrm>
            <a:off x="1828800" y="2438400"/>
            <a:ext cx="2627475" cy="1905000"/>
          </a:xfrm>
          <a:prstGeom prst="rect">
            <a:avLst/>
          </a:prstGeom>
          <a:noFill/>
        </p:spPr>
      </p:pic>
      <p:pic>
        <p:nvPicPr>
          <p:cNvPr id="4101" name="Picture 5" descr="C:\Users\user\Desktop\ox.jpg"/>
          <p:cNvPicPr>
            <a:picLocks noChangeAspect="1" noChangeArrowheads="1"/>
          </p:cNvPicPr>
          <p:nvPr/>
        </p:nvPicPr>
        <p:blipFill>
          <a:blip r:embed="rId5" cstate="print"/>
          <a:srcRect/>
          <a:stretch>
            <a:fillRect/>
          </a:stretch>
        </p:blipFill>
        <p:spPr bwMode="auto">
          <a:xfrm>
            <a:off x="4457699" y="2438400"/>
            <a:ext cx="2857501" cy="19050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228600" y="3150781"/>
            <a:ext cx="8610600" cy="3554819"/>
          </a:xfrm>
          <a:prstGeom prst="rect">
            <a:avLst/>
          </a:prstGeom>
          <a:noFill/>
        </p:spPr>
        <p:txBody>
          <a:bodyPr wrap="square" rtlCol="0">
            <a:spAutoFit/>
          </a:bodyPr>
          <a:lstStyle/>
          <a:p>
            <a:pPr algn="just"/>
            <a:r>
              <a:rPr lang="en-US" sz="2500" dirty="0">
                <a:latin typeface="Arial Narrow" pitchFamily="34" charset="0"/>
                <a:ea typeface="Tahoma" pitchFamily="34" charset="0"/>
                <a:cs typeface="Times New Roman" pitchFamily="18" charset="0"/>
              </a:rPr>
              <a:t>	</a:t>
            </a:r>
            <a:r>
              <a:rPr lang="en-US" sz="2500" dirty="0">
                <a:solidFill>
                  <a:srgbClr val="00B0F0"/>
                </a:solidFill>
                <a:latin typeface="Arial Narrow" pitchFamily="34" charset="0"/>
                <a:ea typeface="Tahoma" pitchFamily="34" charset="0"/>
                <a:cs typeface="Times New Roman" pitchFamily="18" charset="0"/>
              </a:rPr>
              <a:t>The Tenth commandment, ‘Do not covet another’s property’ forbids any act of greed, the root cause, leading to cheating, stealing and robbery.</a:t>
            </a:r>
            <a:r>
              <a:rPr lang="en-US" sz="2500" dirty="0">
                <a:latin typeface="Arial Narrow" pitchFamily="34" charset="0"/>
                <a:ea typeface="Tahoma" pitchFamily="34" charset="0"/>
                <a:cs typeface="Times New Roman" pitchFamily="18" charset="0"/>
              </a:rPr>
              <a:t> The desire to earn money is not wrong in itself. But it is wrong to covet unjustly what belongs to another; what is not our own. A greedy man will not be satisfied with the money he has. Those who are greedy for wealth will not be satisfied with wealth. </a:t>
            </a:r>
            <a:r>
              <a:rPr lang="en-US" sz="2500" dirty="0">
                <a:solidFill>
                  <a:srgbClr val="00B0F0"/>
                </a:solidFill>
                <a:latin typeface="Arial Narrow" pitchFamily="34" charset="0"/>
                <a:ea typeface="Tahoma" pitchFamily="34" charset="0"/>
                <a:cs typeface="Times New Roman" pitchFamily="18" charset="0"/>
              </a:rPr>
              <a:t>Greed is an excessive desire to amass wealth.</a:t>
            </a:r>
            <a:r>
              <a:rPr lang="en-US" sz="2500" dirty="0">
                <a:latin typeface="Arial Narrow" pitchFamily="34" charset="0"/>
                <a:ea typeface="Tahoma" pitchFamily="34" charset="0"/>
                <a:cs typeface="Times New Roman" pitchFamily="18" charset="0"/>
              </a:rPr>
              <a:t> Along with this desire for power, comforts which the wealth brings also may come. Such desires are </a:t>
            </a:r>
            <a:r>
              <a:rPr lang="en-US" sz="2500" dirty="0" err="1">
                <a:latin typeface="Arial Narrow" pitchFamily="34" charset="0"/>
                <a:ea typeface="Tahoma" pitchFamily="34" charset="0"/>
                <a:cs typeface="Times New Roman" pitchFamily="18" charset="0"/>
              </a:rPr>
              <a:t>forbiden</a:t>
            </a:r>
            <a:r>
              <a:rPr lang="en-US" sz="2500" dirty="0">
                <a:latin typeface="Arial Narrow" pitchFamily="34" charset="0"/>
                <a:ea typeface="Tahoma" pitchFamily="34" charset="0"/>
                <a:cs typeface="Times New Roman" pitchFamily="18" charset="0"/>
              </a:rPr>
              <a:t> according to the Tenth Commandment.</a:t>
            </a:r>
          </a:p>
        </p:txBody>
      </p:sp>
      <p:sp>
        <p:nvSpPr>
          <p:cNvPr id="7" name="TextBox 6"/>
          <p:cNvSpPr txBox="1"/>
          <p:nvPr/>
        </p:nvSpPr>
        <p:spPr>
          <a:xfrm>
            <a:off x="0" y="218182"/>
            <a:ext cx="9144000" cy="600164"/>
          </a:xfrm>
          <a:prstGeom prst="rect">
            <a:avLst/>
          </a:prstGeom>
          <a:noFill/>
        </p:spPr>
        <p:txBody>
          <a:bodyPr wrap="square" rtlCol="0">
            <a:spAutoFit/>
          </a:bodyPr>
          <a:lstStyle/>
          <a:p>
            <a:pPr algn="ctr"/>
            <a:r>
              <a:rPr lang="en-US" sz="3300" b="1" dirty="0">
                <a:solidFill>
                  <a:srgbClr val="FF0000"/>
                </a:solidFill>
                <a:latin typeface="Cooper Std Black" pitchFamily="18" charset="0"/>
                <a:cs typeface="Times New Roman" pitchFamily="18" charset="0"/>
              </a:rPr>
              <a:t>GREED</a:t>
            </a:r>
          </a:p>
        </p:txBody>
      </p:sp>
      <p:pic>
        <p:nvPicPr>
          <p:cNvPr id="5122" name="Picture 2" descr="I:\CLASS 7\LESSON 11\IMAGE\4.jpg"/>
          <p:cNvPicPr>
            <a:picLocks noChangeAspect="1" noChangeArrowheads="1"/>
          </p:cNvPicPr>
          <p:nvPr/>
        </p:nvPicPr>
        <p:blipFill>
          <a:blip r:embed="rId2" cstate="print"/>
          <a:srcRect/>
          <a:stretch>
            <a:fillRect/>
          </a:stretch>
        </p:blipFill>
        <p:spPr bwMode="auto">
          <a:xfrm>
            <a:off x="2565402" y="838200"/>
            <a:ext cx="4063998" cy="22860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152400" y="3920222"/>
            <a:ext cx="8839200" cy="2785378"/>
          </a:xfrm>
          <a:prstGeom prst="rect">
            <a:avLst/>
          </a:prstGeom>
          <a:noFill/>
        </p:spPr>
        <p:txBody>
          <a:bodyPr wrap="square" rtlCol="0">
            <a:spAutoFit/>
          </a:bodyPr>
          <a:lstStyle/>
          <a:p>
            <a:pPr algn="just"/>
            <a:r>
              <a:rPr lang="en-US" sz="2500" dirty="0">
                <a:latin typeface="Arial Narrow" pitchFamily="34" charset="0"/>
                <a:ea typeface="Tahoma" pitchFamily="34" charset="0"/>
                <a:cs typeface="Times New Roman" pitchFamily="18" charset="0"/>
              </a:rPr>
              <a:t>	It is God Himself who has given man the ability to earn wealth. Each man has the right to earn wealth through rightful means and to make ones life secure for today and tomorrow. The right and duty to earn wealth for one’s life through work or employment is God-given.. But it is a serious evil to earn wealth by unjust means and needlessly. The universe is created for the whole of humanity and it is sinful when a person seeks and cares only his own security and pleasure.</a:t>
            </a:r>
          </a:p>
        </p:txBody>
      </p:sp>
      <p:sp>
        <p:nvSpPr>
          <p:cNvPr id="8" name="TextBox 7"/>
          <p:cNvSpPr txBox="1"/>
          <p:nvPr/>
        </p:nvSpPr>
        <p:spPr>
          <a:xfrm>
            <a:off x="0" y="228600"/>
            <a:ext cx="9144000" cy="584775"/>
          </a:xfrm>
          <a:prstGeom prst="rect">
            <a:avLst/>
          </a:prstGeom>
          <a:noFill/>
        </p:spPr>
        <p:txBody>
          <a:bodyPr wrap="square" rtlCol="0">
            <a:spAutoFit/>
          </a:bodyPr>
          <a:lstStyle/>
          <a:p>
            <a:pPr algn="ctr"/>
            <a:r>
              <a:rPr lang="en-US" sz="3200" b="1" dirty="0">
                <a:solidFill>
                  <a:srgbClr val="FF0000"/>
                </a:solidFill>
                <a:latin typeface="Cooper Std Black" pitchFamily="18" charset="0"/>
                <a:cs typeface="Times New Roman" pitchFamily="18" charset="0"/>
              </a:rPr>
              <a:t>EARNING OF WEALTH</a:t>
            </a:r>
          </a:p>
        </p:txBody>
      </p:sp>
      <p:pic>
        <p:nvPicPr>
          <p:cNvPr id="6146" name="Picture 2" descr="I:\CLASS 7\LESSON 11\IMAGE\5.jpg"/>
          <p:cNvPicPr>
            <a:picLocks noChangeAspect="1" noChangeArrowheads="1"/>
          </p:cNvPicPr>
          <p:nvPr/>
        </p:nvPicPr>
        <p:blipFill>
          <a:blip r:embed="rId2" cstate="print"/>
          <a:srcRect/>
          <a:stretch>
            <a:fillRect/>
          </a:stretch>
        </p:blipFill>
        <p:spPr bwMode="auto">
          <a:xfrm>
            <a:off x="2057400" y="981075"/>
            <a:ext cx="5029200" cy="2828925"/>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2400" y="5228272"/>
            <a:ext cx="8839200" cy="1477328"/>
          </a:xfrm>
          <a:prstGeom prst="rect">
            <a:avLst/>
          </a:prstGeom>
          <a:noFill/>
        </p:spPr>
        <p:txBody>
          <a:bodyPr wrap="square" rtlCol="0">
            <a:spAutoFit/>
          </a:bodyPr>
          <a:lstStyle/>
          <a:p>
            <a:pPr algn="just"/>
            <a:r>
              <a:rPr lang="en-US" sz="3000" dirty="0">
                <a:latin typeface="Arial Narrow" pitchFamily="34" charset="0"/>
                <a:ea typeface="Tahoma" pitchFamily="34" charset="0"/>
                <a:cs typeface="Times New Roman" pitchFamily="18" charset="0"/>
              </a:rPr>
              <a:t>	</a:t>
            </a:r>
            <a:r>
              <a:rPr lang="en-US" sz="3000" dirty="0">
                <a:solidFill>
                  <a:srgbClr val="FF00FF"/>
                </a:solidFill>
                <a:latin typeface="Arial Narrow" pitchFamily="34" charset="0"/>
                <a:ea typeface="Tahoma" pitchFamily="34" charset="0"/>
                <a:cs typeface="Times New Roman" pitchFamily="18" charset="0"/>
              </a:rPr>
              <a:t>Covetousness or greed is the desire to own things, namely money power or positions beyond one’s needs and abilities. </a:t>
            </a:r>
            <a:r>
              <a:rPr lang="en-US" sz="3000" dirty="0">
                <a:latin typeface="Arial Narrow" pitchFamily="34" charset="0"/>
                <a:ea typeface="Tahoma" pitchFamily="34" charset="0"/>
                <a:cs typeface="Times New Roman" pitchFamily="18" charset="0"/>
              </a:rPr>
              <a:t>It will lead men to many problems in life.</a:t>
            </a:r>
          </a:p>
        </p:txBody>
      </p:sp>
      <p:sp>
        <p:nvSpPr>
          <p:cNvPr id="8" name="TextBox 7"/>
          <p:cNvSpPr txBox="1"/>
          <p:nvPr/>
        </p:nvSpPr>
        <p:spPr>
          <a:xfrm>
            <a:off x="0" y="228600"/>
            <a:ext cx="9144000" cy="584775"/>
          </a:xfrm>
          <a:prstGeom prst="rect">
            <a:avLst/>
          </a:prstGeom>
          <a:noFill/>
        </p:spPr>
        <p:txBody>
          <a:bodyPr wrap="square" rtlCol="0">
            <a:spAutoFit/>
          </a:bodyPr>
          <a:lstStyle/>
          <a:p>
            <a:pPr algn="ctr"/>
            <a:r>
              <a:rPr lang="en-US" sz="3200" b="1" dirty="0">
                <a:solidFill>
                  <a:srgbClr val="FF0000"/>
                </a:solidFill>
                <a:latin typeface="Cooper Std Black" pitchFamily="18" charset="0"/>
                <a:cs typeface="Times New Roman" pitchFamily="18" charset="0"/>
              </a:rPr>
              <a:t>COVETOUSNESS OR GREED</a:t>
            </a:r>
          </a:p>
        </p:txBody>
      </p:sp>
      <p:pic>
        <p:nvPicPr>
          <p:cNvPr id="7170" name="Picture 2" descr="I:\CLASS 7\LESSON 11\IMAGE\6.jpg"/>
          <p:cNvPicPr>
            <a:picLocks noChangeAspect="1" noChangeArrowheads="1"/>
          </p:cNvPicPr>
          <p:nvPr/>
        </p:nvPicPr>
        <p:blipFill>
          <a:blip r:embed="rId2" cstate="print"/>
          <a:srcRect/>
          <a:stretch>
            <a:fillRect/>
          </a:stretch>
        </p:blipFill>
        <p:spPr bwMode="auto">
          <a:xfrm>
            <a:off x="914399" y="1066800"/>
            <a:ext cx="7450665" cy="41910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2400" y="4842808"/>
            <a:ext cx="8839200" cy="1938992"/>
          </a:xfrm>
          <a:prstGeom prst="rect">
            <a:avLst/>
          </a:prstGeom>
          <a:noFill/>
        </p:spPr>
        <p:txBody>
          <a:bodyPr wrap="square" rtlCol="0">
            <a:spAutoFit/>
          </a:bodyPr>
          <a:lstStyle/>
          <a:p>
            <a:pPr algn="just"/>
            <a:r>
              <a:rPr lang="en-US" sz="3000" dirty="0">
                <a:latin typeface="Arial Narrow" pitchFamily="34" charset="0"/>
                <a:ea typeface="Tahoma" pitchFamily="34" charset="0"/>
                <a:cs typeface="Times New Roman" pitchFamily="18" charset="0"/>
              </a:rPr>
              <a:t>	Each man has the right to enjoy the natural resources created for all by the loving God. He can own wealth in a just manner to satisfy his needs and to make his life secure. No one can violate such rights.</a:t>
            </a:r>
          </a:p>
        </p:txBody>
      </p:sp>
      <p:sp>
        <p:nvSpPr>
          <p:cNvPr id="8" name="TextBox 7"/>
          <p:cNvSpPr txBox="1"/>
          <p:nvPr/>
        </p:nvSpPr>
        <p:spPr>
          <a:xfrm>
            <a:off x="0" y="522982"/>
            <a:ext cx="9144000" cy="1077218"/>
          </a:xfrm>
          <a:prstGeom prst="rect">
            <a:avLst/>
          </a:prstGeom>
          <a:noFill/>
        </p:spPr>
        <p:txBody>
          <a:bodyPr wrap="square" rtlCol="0">
            <a:spAutoFit/>
          </a:bodyPr>
          <a:lstStyle/>
          <a:p>
            <a:pPr algn="ctr"/>
            <a:r>
              <a:rPr lang="en-US" sz="3200" b="1" dirty="0">
                <a:solidFill>
                  <a:srgbClr val="FF0000"/>
                </a:solidFill>
                <a:latin typeface="Cooper Std Black" pitchFamily="18" charset="0"/>
                <a:cs typeface="Times New Roman" pitchFamily="18" charset="0"/>
              </a:rPr>
              <a:t>DO NOT HINDER THE RIGHTS OF OTHERS</a:t>
            </a:r>
          </a:p>
        </p:txBody>
      </p:sp>
      <p:pic>
        <p:nvPicPr>
          <p:cNvPr id="8194" name="Picture 2" descr="I:\CLASS 7\LESSON 11\IMAGE\7.jpg"/>
          <p:cNvPicPr>
            <a:picLocks noChangeAspect="1" noChangeArrowheads="1"/>
          </p:cNvPicPr>
          <p:nvPr/>
        </p:nvPicPr>
        <p:blipFill>
          <a:blip r:embed="rId2" cstate="print"/>
          <a:srcRect/>
          <a:stretch>
            <a:fillRect/>
          </a:stretch>
        </p:blipFill>
        <p:spPr bwMode="auto">
          <a:xfrm>
            <a:off x="1701800" y="1600200"/>
            <a:ext cx="5689600" cy="32004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2314</TotalTime>
  <Words>176</Words>
  <Application>Microsoft Office PowerPoint</Application>
  <PresentationFormat>On-screen Show (4:3)</PresentationFormat>
  <Paragraphs>58</Paragraphs>
  <Slides>23</Slides>
  <Notes>2</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Trek</vt:lpstr>
      <vt:lpstr>CATECHETICAL TEXTBOOK SERIES OF THE SYRO - MALABAR CHURCH</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Let us pray</vt:lpstr>
      <vt:lpstr>Let us read and narrate</vt:lpstr>
      <vt:lpstr>WORD OF GOD FOR GUIDANCE </vt:lpstr>
      <vt:lpstr>LET US DO:</vt:lpstr>
      <vt:lpstr>The seven capital sins and the virtues opposed to them</vt:lpstr>
      <vt:lpstr>MY resolution</vt:lpstr>
      <vt:lpstr>Find out the Answer</vt:lpstr>
      <vt:lpstr>Slide 23</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Aleena</dc:creator>
  <cp:lastModifiedBy>Administrator</cp:lastModifiedBy>
  <cp:revision>270</cp:revision>
  <dcterms:created xsi:type="dcterms:W3CDTF">2015-04-07T14:28:04Z</dcterms:created>
  <dcterms:modified xsi:type="dcterms:W3CDTF">2015-10-12T03:09:06Z</dcterms:modified>
</cp:coreProperties>
</file>